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handoutMasterIdLst>
    <p:handoutMasterId r:id="rId23"/>
  </p:handoutMasterIdLst>
  <p:sldIdLst>
    <p:sldId id="256" r:id="rId5"/>
    <p:sldId id="259" r:id="rId6"/>
    <p:sldId id="262" r:id="rId7"/>
    <p:sldId id="260" r:id="rId8"/>
    <p:sldId id="261" r:id="rId9"/>
    <p:sldId id="263" r:id="rId10"/>
    <p:sldId id="264" r:id="rId11"/>
    <p:sldId id="266" r:id="rId12"/>
    <p:sldId id="280" r:id="rId13"/>
    <p:sldId id="281" r:id="rId14"/>
    <p:sldId id="267" r:id="rId15"/>
    <p:sldId id="268" r:id="rId16"/>
    <p:sldId id="277" r:id="rId17"/>
    <p:sldId id="283" r:id="rId18"/>
    <p:sldId id="271" r:id="rId19"/>
    <p:sldId id="284" r:id="rId20"/>
    <p:sldId id="272" r:id="rId21"/>
  </p:sldIdLst>
  <p:sldSz cx="9144000" cy="6858000" type="screen4x3"/>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704" autoAdjust="0"/>
  </p:normalViewPr>
  <p:slideViewPr>
    <p:cSldViewPr snapToGrid="0" showGuides="1">
      <p:cViewPr varScale="1">
        <p:scale>
          <a:sx n="99" d="100"/>
          <a:sy n="99" d="100"/>
        </p:scale>
        <p:origin x="1866" y="36"/>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24.07.2023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‹N°›</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7/24/2023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‹N°›</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789124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4774688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70110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41267485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baseline="0" dirty="0">
                <a:solidFill>
                  <a:schemeClr val="tx1">
                    <a:lumMod val="50000"/>
                    <a:lumOff val="50000"/>
                  </a:schemeClr>
                </a:solidFill>
                <a:latin typeface="+mj-lt"/>
                <a:ea typeface="+mj-ea"/>
                <a:cs typeface="+mj-cs"/>
              </a:defRPr>
            </a:lvl1pPr>
          </a:lstStyle>
          <a:p>
            <a:r>
              <a:rPr lang="el-GR" sz="2000" b="1" dirty="0">
                <a:solidFill>
                  <a:schemeClr val="tx1">
                    <a:lumMod val="50000"/>
                    <a:lumOff val="50000"/>
                  </a:schemeClr>
                </a:solidFill>
              </a:rPr>
              <a:t>Δ.1.</a:t>
            </a:r>
            <a:r>
              <a:rPr lang="en-US" sz="2000" b="1" dirty="0">
                <a:solidFill>
                  <a:schemeClr val="tx1">
                    <a:lumMod val="50000"/>
                    <a:lumOff val="50000"/>
                  </a:schemeClr>
                </a:solidFill>
              </a:rPr>
              <a:t>10</a:t>
            </a:r>
            <a:r>
              <a:rPr lang="en-US" sz="1400" b="1" dirty="0">
                <a:solidFill>
                  <a:schemeClr val="tx1">
                    <a:lumMod val="50000"/>
                    <a:lumOff val="50000"/>
                  </a:schemeClr>
                </a:solidFill>
              </a:rPr>
              <a:t> </a:t>
            </a:r>
            <a:r>
              <a:rPr lang="en-US" sz="2200" b="1" dirty="0">
                <a:solidFill>
                  <a:schemeClr val="tx1">
                    <a:lumMod val="50000"/>
                    <a:lumOff val="50000"/>
                  </a:schemeClr>
                </a:solidFill>
              </a:rPr>
              <a:t>– </a:t>
            </a:r>
            <a:r>
              <a:rPr lang="el-GR" sz="2200" b="1" dirty="0">
                <a:solidFill>
                  <a:schemeClr val="tx1">
                    <a:lumMod val="50000"/>
                    <a:lumOff val="50000"/>
                  </a:schemeClr>
                </a:solidFill>
              </a:rPr>
              <a:t>ΜΗΧΑΝΙΚΟΣ ΑΕΡΙΣΜΟΣ</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dirty="0"/>
          </a:p>
        </p:txBody>
      </p:sp>
    </p:spTree>
    <p:extLst>
      <p:ext uri="{BB962C8B-B14F-4D97-AF65-F5344CB8AC3E}">
        <p14:creationId xmlns:p14="http://schemas.microsoft.com/office/powerpoint/2010/main" val="310933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1476277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D1.7 – VENTILATION</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763085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D1.7 – VENTILATION</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1672929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D1.7 – VENTILATION</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580117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D1.7 – VENTILATION</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1771172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2011160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1787400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Textplatzhalter 2"/>
          <p:cNvSpPr>
            <a:spLocks noGrp="1"/>
          </p:cNvSpPr>
          <p:nvPr>
            <p:ph type="body" idx="1"/>
          </p:nvPr>
        </p:nvSpPr>
        <p:spPr>
          <a:xfrm>
            <a:off x="457200" y="1019910"/>
            <a:ext cx="8229600" cy="4932483"/>
          </a:xfrm>
          <a:prstGeom prst="rect">
            <a:avLst/>
          </a:prstGeom>
        </p:spPr>
        <p:txBody>
          <a:bodyPr vert="horz" lIns="91440" tIns="45720" rIns="91440" bIns="45720" rtlCol="0">
            <a:normAutofit/>
          </a:bodyPr>
          <a:lstStyle/>
          <a:p>
            <a:pPr lvl="0"/>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3</a:t>
            </a:r>
            <a:r>
              <a:rPr lang="it-IT" sz="1200" dirty="0"/>
              <a:t/>
            </a:r>
            <a:br>
              <a:rPr lang="it-IT" sz="1200" dirty="0"/>
            </a:br>
            <a:r>
              <a:rPr lang="en-US" sz="1200" dirty="0"/>
              <a:t>THE ASSESSMENT CRITERIA OF SBTOOL – BUILDING SCALE</a:t>
            </a:r>
            <a:endParaRPr lang="it-IT" dirty="0"/>
          </a:p>
        </p:txBody>
      </p:sp>
      <p:pic>
        <p:nvPicPr>
          <p:cNvPr id="10" name="Imatge 14"/>
          <p:cNvPicPr/>
          <p:nvPr userDrawn="1"/>
        </p:nvPicPr>
        <p:blipFill>
          <a:blip r:embed="rId16"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a:t># </a:t>
            </a:r>
            <a:fld id="{243FB592-B9A9-49AA-A86F-4031F7B97808}" type="slidenum">
              <a:rPr lang="en-US" smtClean="0"/>
              <a:pPr/>
              <a:t>‹N°›</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9" r:id="rId9"/>
    <p:sldLayoutId id="2147483660" r:id="rId10"/>
    <p:sldLayoutId id="2147483661" r:id="rId11"/>
    <p:sldLayoutId id="2147483664" r:id="rId12"/>
    <p:sldLayoutId id="2147483665" r:id="rId13"/>
    <p:sldLayoutId id="2147483670" r:id="rId14"/>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232953"/>
            <a:ext cx="6516598" cy="2520280"/>
          </a:xfrm>
        </p:spPr>
        <p:txBody>
          <a:bodyPr>
            <a:normAutofit fontScale="85000" lnSpcReduction="20000"/>
          </a:bodyPr>
          <a:lstStyle/>
          <a:p>
            <a:pPr marL="0" indent="0">
              <a:buNone/>
            </a:pPr>
            <a:r>
              <a:rPr lang="fr" sz="3600" dirty="0">
                <a:solidFill>
                  <a:srgbClr val="0070C0"/>
                </a:solidFill>
              </a:rPr>
              <a:t>Module de formation 3</a:t>
            </a:r>
            <a:endParaRPr lang="en-US" sz="3600" dirty="0">
              <a:solidFill>
                <a:srgbClr val="0070C0"/>
              </a:solidFill>
            </a:endParaRPr>
          </a:p>
          <a:p>
            <a:pPr marL="0" indent="0">
              <a:buNone/>
            </a:pPr>
            <a:r>
              <a:rPr lang="fr" dirty="0"/>
              <a:t>Calcul des critères</a:t>
            </a:r>
          </a:p>
          <a:p>
            <a:pPr marL="0" indent="0">
              <a:buNone/>
            </a:pPr>
            <a:r>
              <a:rPr lang="fr" dirty="0"/>
              <a:t>d'évaluation</a:t>
            </a:r>
            <a:endParaRPr lang="it-IT" dirty="0"/>
          </a:p>
          <a:p>
            <a:pPr marL="0" indent="0">
              <a:buNone/>
            </a:pPr>
            <a:r>
              <a:rPr lang="fr-FR" sz="3200" dirty="0" smtClean="0"/>
              <a:t>D</a:t>
            </a:r>
            <a:r>
              <a:rPr lang="fr" sz="3200" dirty="0" smtClean="0"/>
              <a:t>e </a:t>
            </a:r>
          </a:p>
          <a:p>
            <a:pPr marL="0" indent="0">
              <a:buNone/>
            </a:pPr>
            <a:r>
              <a:rPr lang="fr" sz="3000" dirty="0" smtClean="0"/>
              <a:t>VENTILATION MECANIQUE</a:t>
            </a:r>
          </a:p>
          <a:p>
            <a:pPr marL="0" indent="0">
              <a:buNone/>
            </a:pPr>
            <a:r>
              <a:rPr lang="fr" sz="3200" dirty="0" smtClean="0"/>
              <a:t>SBTool </a:t>
            </a:r>
            <a:r>
              <a:rPr lang="fr" sz="3200" dirty="0"/>
              <a:t>– Échelle du bâtiment</a:t>
            </a:r>
          </a:p>
        </p:txBody>
      </p:sp>
      <p:grpSp>
        <p:nvGrpSpPr>
          <p:cNvPr id="2" name="Groupe 1">
            <a:extLst>
              <a:ext uri="{FF2B5EF4-FFF2-40B4-BE49-F238E27FC236}">
                <a16:creationId xmlns:a16="http://schemas.microsoft.com/office/drawing/2014/main" id="{08E15090-D72A-DF3B-0FDC-DFA4BEB9A605}"/>
              </a:ext>
            </a:extLst>
          </p:cNvPr>
          <p:cNvGrpSpPr/>
          <p:nvPr/>
        </p:nvGrpSpPr>
        <p:grpSpPr>
          <a:xfrm>
            <a:off x="0" y="6264473"/>
            <a:ext cx="9144000" cy="593527"/>
            <a:chOff x="0" y="6264473"/>
            <a:chExt cx="9144000" cy="593527"/>
          </a:xfrm>
        </p:grpSpPr>
        <p:sp>
          <p:nvSpPr>
            <p:cNvPr id="4" name="Rectangle 3">
              <a:extLst>
                <a:ext uri="{FF2B5EF4-FFF2-40B4-BE49-F238E27FC236}">
                  <a16:creationId xmlns:a16="http://schemas.microsoft.com/office/drawing/2014/main" id="{45DF7C72-804A-6B40-54A3-FC6CE91AFA7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t>Système de formation Villes MED DURABLES</a:t>
              </a:r>
            </a:p>
          </p:txBody>
        </p:sp>
        <p:sp>
          <p:nvSpPr>
            <p:cNvPr id="5" name="ZoneTexte 4">
              <a:extLst>
                <a:ext uri="{FF2B5EF4-FFF2-40B4-BE49-F238E27FC236}">
                  <a16:creationId xmlns:a16="http://schemas.microsoft.com/office/drawing/2014/main" id="{32EABC6D-91F1-CFD4-14BB-77C355EC720A}"/>
                </a:ext>
              </a:extLst>
            </p:cNvPr>
            <p:cNvSpPr txBox="1"/>
            <p:nvPr/>
          </p:nvSpPr>
          <p:spPr>
            <a:xfrm>
              <a:off x="561975" y="6264473"/>
              <a:ext cx="4665893" cy="307777"/>
            </a:xfrm>
            <a:prstGeom prst="rect">
              <a:avLst/>
            </a:prstGeom>
            <a:solidFill>
              <a:schemeClr val="bg1"/>
            </a:solidFill>
          </p:spPr>
          <p:txBody>
            <a:bodyPr wrap="none" rtlCol="0">
              <a:spAutoFit/>
            </a:bodyPr>
            <a:lstStyle/>
            <a:p>
              <a:r>
                <a:rPr lang="fr-FR" sz="1400" dirty="0"/>
                <a:t>WP5 – Activité 5.1  Système de formation durable MED CITIES</a:t>
              </a:r>
            </a:p>
          </p:txBody>
        </p:sp>
      </p:gr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048511"/>
            <a:ext cx="8418576" cy="4961995"/>
          </a:xfrm>
        </p:spPr>
        <p:txBody>
          <a:bodyPr>
            <a:normAutofit/>
          </a:bodyPr>
          <a:lstStyle/>
          <a:p>
            <a:pPr marL="0" indent="0">
              <a:buNone/>
            </a:pPr>
            <a:r>
              <a:rPr lang="fr" sz="2000" b="1" u="sng" dirty="0">
                <a:latin typeface="Calibri" panose="020F0502020204030204" pitchFamily="34" charset="0"/>
                <a:cs typeface="Calibri" panose="020F0502020204030204" pitchFamily="34" charset="0"/>
              </a:rPr>
              <a:t>MÉTHODE D'ÉVALUATION – ÉTAPE </a:t>
            </a:r>
            <a:endParaRPr lang="it-IT" sz="2000" dirty="0"/>
          </a:p>
          <a:p>
            <a:pPr marL="457200" lvl="0" indent="-457200">
              <a:buFont typeface="+mj-lt"/>
              <a:buAutoNum type="arabicPeriod" startAt="6"/>
            </a:pPr>
            <a:r>
              <a:rPr lang="fr" sz="2000" dirty="0"/>
              <a:t>Calculer la valeur pondérée du taux de ventilation mécanique du bâtiment comme le rapport de la </a:t>
            </a:r>
            <a:r>
              <a:rPr lang="fr" sz="2000" b="1" dirty="0"/>
              <a:t>somme des produits du taux de ventilation</a:t>
            </a:r>
            <a:r>
              <a:rPr lang="fr" sz="2000" dirty="0"/>
              <a:t> </a:t>
            </a:r>
            <a:r>
              <a:rPr lang="fr" sz="2000" dirty="0">
                <a:solidFill>
                  <a:srgbClr val="1A965E"/>
                </a:solidFill>
              </a:rPr>
              <a:t>(étape 4) </a:t>
            </a:r>
            <a:r>
              <a:rPr lang="fr" sz="2000" dirty="0"/>
              <a:t>à la </a:t>
            </a:r>
            <a:r>
              <a:rPr lang="fr" sz="2000" b="1" dirty="0"/>
              <a:t>surface de plancher intérieure totale </a:t>
            </a:r>
            <a:r>
              <a:rPr lang="fr" sz="2000" dirty="0"/>
              <a:t>des espaces caractéristiques sélectionnés </a:t>
            </a:r>
            <a:r>
              <a:rPr lang="fr" sz="2400" dirty="0">
                <a:solidFill>
                  <a:srgbClr val="1A965E"/>
                </a:solidFill>
              </a:rPr>
              <a:t>(étape 3) </a:t>
            </a:r>
            <a:r>
              <a:rPr lang="fr" sz="2400" dirty="0"/>
              <a:t>, [ </a:t>
            </a:r>
            <a:r>
              <a:rPr lang="fr" sz="2000" dirty="0"/>
              <a:t>l/s/m </a:t>
            </a:r>
            <a:r>
              <a:rPr lang="fr" sz="2000" baseline="30000" dirty="0"/>
              <a:t>2 </a:t>
            </a:r>
            <a:r>
              <a:rPr lang="fr" sz="2400" dirty="0"/>
              <a:t>] .</a:t>
            </a: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3520"/>
            <a:ext cx="2133600" cy="284480"/>
          </a:xfrm>
        </p:spPr>
        <p:txBody>
          <a:bodyPr/>
          <a:lstStyle/>
          <a:p>
            <a:fld id="{243FB592-B9A9-49AA-A86F-4031F7B97808}" type="slidenum">
              <a:rPr lang="en-US" smtClean="0"/>
              <a:t>10</a:t>
            </a:fld>
            <a:endParaRPr lang="en-US"/>
          </a:p>
        </p:txBody>
      </p:sp>
      <p:sp>
        <p:nvSpPr>
          <p:cNvPr id="6" name="Titolo 1">
            <a:extLst>
              <a:ext uri="{FF2B5EF4-FFF2-40B4-BE49-F238E27FC236}">
                <a16:creationId xmlns:a16="http://schemas.microsoft.com/office/drawing/2014/main" id="{16A089E5-01BB-4338-9765-31AF63FC0C37}"/>
              </a:ext>
            </a:extLst>
          </p:cNvPr>
          <p:cNvSpPr txBox="1">
            <a:spLocks/>
          </p:cNvSpPr>
          <p:nvPr/>
        </p:nvSpPr>
        <p:spPr>
          <a:xfrm>
            <a:off x="0" y="0"/>
            <a:ext cx="9144000" cy="7096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fr" sz="2800" dirty="0"/>
              <a:t>D1.7 – VENTILATION MECANIQUE</a:t>
            </a:r>
            <a:endParaRPr lang="en-GB" sz="2800" dirty="0"/>
          </a:p>
        </p:txBody>
      </p:sp>
      <p:grpSp>
        <p:nvGrpSpPr>
          <p:cNvPr id="7" name="Group 6"/>
          <p:cNvGrpSpPr/>
          <p:nvPr/>
        </p:nvGrpSpPr>
        <p:grpSpPr>
          <a:xfrm>
            <a:off x="769731" y="2728366"/>
            <a:ext cx="4718377" cy="1200329"/>
            <a:chOff x="1803323" y="3321219"/>
            <a:chExt cx="4718377" cy="1260773"/>
          </a:xfrm>
        </p:grpSpPr>
        <p:pic>
          <p:nvPicPr>
            <p:cNvPr id="8" name="Picture 7"/>
            <p:cNvPicPr>
              <a:picLocks noChangeAspect="1"/>
            </p:cNvPicPr>
            <p:nvPr/>
          </p:nvPicPr>
          <p:blipFill rotWithShape="1">
            <a:blip r:embed="rId2"/>
            <a:srcRect l="39389"/>
            <a:stretch/>
          </p:blipFill>
          <p:spPr>
            <a:xfrm>
              <a:off x="4043680" y="3321219"/>
              <a:ext cx="2478020" cy="1260773"/>
            </a:xfrm>
            <a:prstGeom prst="rect">
              <a:avLst/>
            </a:prstGeom>
          </p:spPr>
        </p:pic>
        <p:sp>
          <p:nvSpPr>
            <p:cNvPr id="9" name="TextBox 8"/>
            <p:cNvSpPr txBox="1"/>
            <p:nvPr/>
          </p:nvSpPr>
          <p:spPr>
            <a:xfrm>
              <a:off x="1803323" y="3720772"/>
              <a:ext cx="2206758" cy="400110"/>
            </a:xfrm>
            <a:prstGeom prst="rect">
              <a:avLst/>
            </a:prstGeom>
            <a:noFill/>
          </p:spPr>
          <p:txBody>
            <a:bodyPr wrap="none" rtlCol="0">
              <a:spAutoFit/>
            </a:bodyPr>
            <a:lstStyle/>
            <a:p>
              <a:r>
                <a:rPr lang="fr" sz="2000" b="1" dirty="0"/>
                <a:t>Taux de ventilation</a:t>
              </a:r>
            </a:p>
          </p:txBody>
        </p:sp>
      </p:grpSp>
      <p:sp>
        <p:nvSpPr>
          <p:cNvPr id="2" name="Rectangle 1"/>
          <p:cNvSpPr/>
          <p:nvPr/>
        </p:nvSpPr>
        <p:spPr>
          <a:xfrm>
            <a:off x="769731" y="3545243"/>
            <a:ext cx="7415561" cy="1015663"/>
          </a:xfrm>
          <a:prstGeom prst="rect">
            <a:avLst/>
          </a:prstGeom>
        </p:spPr>
        <p:txBody>
          <a:bodyPr wrap="square">
            <a:spAutoFit/>
          </a:bodyPr>
          <a:lstStyle/>
          <a:p>
            <a:r>
              <a:rPr lang="fr" sz="2000" dirty="0"/>
              <a:t>où</a:t>
            </a:r>
            <a:endParaRPr lang="en-GB" sz="2000" dirty="0"/>
          </a:p>
          <a:p>
            <a:r>
              <a:rPr lang="fr" sz="2000" dirty="0"/>
              <a:t>V </a:t>
            </a:r>
            <a:r>
              <a:rPr lang="fr" sz="2000" baseline="-25000" dirty="0"/>
              <a:t>je</a:t>
            </a:r>
            <a:r>
              <a:rPr lang="fr" sz="2000" dirty="0"/>
              <a:t> = Taux de ventilation calculé dans la </a:t>
            </a:r>
            <a:r>
              <a:rPr lang="fr" sz="2000" dirty="0" err="1"/>
              <a:t>ième </a:t>
            </a:r>
            <a:r>
              <a:rPr lang="fr" sz="2000" dirty="0"/>
              <a:t>pièce (l/s/m </a:t>
            </a:r>
            <a:r>
              <a:rPr lang="fr" sz="2000" baseline="30000" dirty="0"/>
              <a:t>2 </a:t>
            </a:r>
            <a:r>
              <a:rPr lang="fr" sz="2000" dirty="0"/>
              <a:t>)</a:t>
            </a:r>
          </a:p>
          <a:p>
            <a:r>
              <a:rPr lang="fr" sz="2000" dirty="0" err="1"/>
              <a:t>S </a:t>
            </a:r>
            <a:r>
              <a:rPr lang="fr" sz="2000" baseline="-25000" dirty="0" err="1"/>
              <a:t>u,i </a:t>
            </a:r>
            <a:r>
              <a:rPr lang="fr" sz="2000" dirty="0"/>
              <a:t>= surface utile de la </a:t>
            </a:r>
            <a:r>
              <a:rPr lang="fr" sz="2000" dirty="0" err="1"/>
              <a:t>ième </a:t>
            </a:r>
            <a:r>
              <a:rPr lang="fr" sz="2000" dirty="0"/>
              <a:t>pièce (m </a:t>
            </a:r>
            <a:r>
              <a:rPr lang="fr" sz="2000" baseline="30000" dirty="0"/>
              <a:t>2 </a:t>
            </a:r>
            <a:r>
              <a:rPr lang="fr" sz="2000" dirty="0"/>
              <a:t>)</a:t>
            </a:r>
            <a:endParaRPr lang="en-US" sz="2000" b="1" u="sng" dirty="0">
              <a:latin typeface="Calibri" panose="020F0502020204030204" pitchFamily="34" charset="0"/>
            </a:endParaRPr>
          </a:p>
        </p:txBody>
      </p:sp>
      <p:pic>
        <p:nvPicPr>
          <p:cNvPr id="10" name="Picture 9"/>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30869" y="4560906"/>
            <a:ext cx="2024594" cy="1338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7429038" y="5188814"/>
            <a:ext cx="995529" cy="461665"/>
          </a:xfrm>
          <a:prstGeom prst="rect">
            <a:avLst/>
          </a:prstGeom>
        </p:spPr>
        <p:txBody>
          <a:bodyPr wrap="none">
            <a:spAutoFit/>
          </a:bodyPr>
          <a:lstStyle/>
          <a:p>
            <a:r>
              <a:rPr lang="fr" sz="2400" b="1" u="sng" dirty="0">
                <a:solidFill>
                  <a:srgbClr val="FF0000"/>
                </a:solidFill>
                <a:effectLst>
                  <a:outerShdw blurRad="38100" dist="38100" dir="2700000" algn="tl">
                    <a:srgbClr val="000000">
                      <a:alpha val="43137"/>
                    </a:srgbClr>
                  </a:outerShdw>
                </a:effectLst>
              </a:rPr>
              <a:t>l/s/m </a:t>
            </a:r>
            <a:r>
              <a:rPr lang="fr" sz="2400" b="1" u="sng" baseline="30000" dirty="0">
                <a:solidFill>
                  <a:srgbClr val="FF0000"/>
                </a:solidFill>
                <a:effectLst>
                  <a:outerShdw blurRad="38100" dist="38100" dir="2700000" algn="tl">
                    <a:srgbClr val="000000">
                      <a:alpha val="43137"/>
                    </a:srgbClr>
                  </a:outerShdw>
                </a:effectLst>
              </a:rPr>
              <a:t>2</a:t>
            </a:r>
            <a:endParaRPr lang="en-US" sz="2400" b="1" u="sng" dirty="0">
              <a:solidFill>
                <a:srgbClr val="FF0000"/>
              </a:solidFill>
              <a:effectLst>
                <a:outerShdw blurRad="38100" dist="38100" dir="2700000" algn="tl">
                  <a:srgbClr val="000000">
                    <a:alpha val="43137"/>
                  </a:srgbClr>
                </a:outerShdw>
              </a:effectLst>
            </a:endParaRPr>
          </a:p>
        </p:txBody>
      </p:sp>
      <p:grpSp>
        <p:nvGrpSpPr>
          <p:cNvPr id="11" name="Groupe 10">
            <a:extLst>
              <a:ext uri="{FF2B5EF4-FFF2-40B4-BE49-F238E27FC236}">
                <a16:creationId xmlns:a16="http://schemas.microsoft.com/office/drawing/2014/main" id="{B171B6D8-A60D-39C0-8C43-C13587777B44}"/>
              </a:ext>
            </a:extLst>
          </p:cNvPr>
          <p:cNvGrpSpPr/>
          <p:nvPr/>
        </p:nvGrpSpPr>
        <p:grpSpPr>
          <a:xfrm>
            <a:off x="0" y="5928255"/>
            <a:ext cx="9144000" cy="939270"/>
            <a:chOff x="0" y="5918730"/>
            <a:chExt cx="9144000" cy="939270"/>
          </a:xfrm>
        </p:grpSpPr>
        <p:pic>
          <p:nvPicPr>
            <p:cNvPr id="12" name="Image 11">
              <a:extLst>
                <a:ext uri="{FF2B5EF4-FFF2-40B4-BE49-F238E27FC236}">
                  <a16:creationId xmlns:a16="http://schemas.microsoft.com/office/drawing/2014/main" id="{C351BB8A-A03F-684F-BCB1-73C8966DAEF8}"/>
                </a:ext>
              </a:extLst>
            </p:cNvPr>
            <p:cNvPicPr>
              <a:picLocks noChangeAspect="1"/>
            </p:cNvPicPr>
            <p:nvPr/>
          </p:nvPicPr>
          <p:blipFill>
            <a:blip r:embed="rId4"/>
            <a:stretch>
              <a:fillRect/>
            </a:stretch>
          </p:blipFill>
          <p:spPr>
            <a:xfrm>
              <a:off x="304324" y="5918730"/>
              <a:ext cx="1798476" cy="636325"/>
            </a:xfrm>
            <a:prstGeom prst="rect">
              <a:avLst/>
            </a:prstGeom>
          </p:spPr>
        </p:pic>
        <p:sp>
          <p:nvSpPr>
            <p:cNvPr id="13" name="ZoneTexte 12">
              <a:extLst>
                <a:ext uri="{FF2B5EF4-FFF2-40B4-BE49-F238E27FC236}">
                  <a16:creationId xmlns:a16="http://schemas.microsoft.com/office/drawing/2014/main" id="{3BD078EE-D9ED-1A0F-BEFE-A2EF9A796EA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4" name="Rectangle 13">
              <a:extLst>
                <a:ext uri="{FF2B5EF4-FFF2-40B4-BE49-F238E27FC236}">
                  <a16:creationId xmlns:a16="http://schemas.microsoft.com/office/drawing/2014/main" id="{22C4D900-9EEB-12A6-66C9-006FA96E990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640663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999744"/>
            <a:ext cx="8786566" cy="5088822"/>
          </a:xfrm>
        </p:spPr>
        <p:txBody>
          <a:bodyPr>
            <a:noAutofit/>
          </a:bodyPr>
          <a:lstStyle/>
          <a:p>
            <a:pPr marL="0" indent="0">
              <a:buNone/>
            </a:pPr>
            <a:r>
              <a:rPr lang="fr" sz="1800" b="1" u="sng" dirty="0">
                <a:latin typeface="Calibri" panose="020F0502020204030204" pitchFamily="34" charset="0"/>
                <a:cs typeface="Calibri" panose="020F0502020204030204" pitchFamily="34" charset="0"/>
              </a:rPr>
              <a:t>RÉFÉRENCES et NORMES</a:t>
            </a:r>
          </a:p>
          <a:p>
            <a:pPr marL="357188" indent="-357188">
              <a:spcBef>
                <a:spcPts val="0"/>
              </a:spcBef>
              <a:buNone/>
            </a:pPr>
            <a:endParaRPr lang="en-GB" sz="800" b="1" dirty="0">
              <a:solidFill>
                <a:prstClr val="black"/>
              </a:solidFill>
            </a:endParaRPr>
          </a:p>
          <a:p>
            <a:pPr marL="357188" indent="-357188">
              <a:spcBef>
                <a:spcPts val="600"/>
              </a:spcBef>
              <a:buNone/>
            </a:pPr>
            <a:r>
              <a:rPr lang="fr" sz="1600" b="1" dirty="0">
                <a:solidFill>
                  <a:prstClr val="black"/>
                </a:solidFill>
              </a:rPr>
              <a:t>Niveau(x ) </a:t>
            </a:r>
            <a:r>
              <a:rPr lang="fr" sz="1600" dirty="0">
                <a:solidFill>
                  <a:prstClr val="black"/>
                </a:solidFill>
              </a:rPr>
              <a:t>(le cadre européen pour les bâtiments durables) indicateur 4.1 : Qualité de l'air intérieur. Document élaboré par la Commission européenne - Centre commun de recherche, janvier 2021</a:t>
            </a:r>
          </a:p>
          <a:p>
            <a:pPr marL="357188" lvl="0" indent="-357188">
              <a:spcBef>
                <a:spcPts val="600"/>
              </a:spcBef>
              <a:buNone/>
            </a:pPr>
            <a:r>
              <a:rPr lang="fr" sz="1600" b="1" dirty="0"/>
              <a:t>EN 16516 : </a:t>
            </a:r>
            <a:r>
              <a:rPr lang="fr" sz="1600" dirty="0"/>
              <a:t>produits de construction : Évaluation des rejets de substances dangereuses - Détermination des émissions dans l'air intérieur</a:t>
            </a:r>
            <a:endParaRPr lang="en-GB" sz="1600" dirty="0"/>
          </a:p>
          <a:p>
            <a:pPr marL="357188" lvl="0" indent="-357188">
              <a:spcBef>
                <a:spcPts val="600"/>
              </a:spcBef>
              <a:buNone/>
            </a:pPr>
            <a:r>
              <a:rPr lang="fr" sz="1600" b="1" dirty="0"/>
              <a:t>ISO 16000-6</a:t>
            </a:r>
            <a:r>
              <a:rPr lang="fr" sz="1600" dirty="0"/>
              <a:t> :2021 - Air intérieur — Partie 6 : Détermination des composés organiques (VVOC, VOC, SVOC) dans l'air intérieur et de la chambre d'essai par échantillonnage actif sur tubes absorbants, désorption thermique et chromatographie en phase gazeuse en utilisant MS ou MS FID</a:t>
            </a:r>
          </a:p>
          <a:p>
            <a:pPr marL="357188" lvl="0" indent="-357188">
              <a:spcBef>
                <a:spcPts val="600"/>
              </a:spcBef>
              <a:buNone/>
            </a:pPr>
            <a:r>
              <a:rPr lang="fr" sz="1600" b="1" dirty="0"/>
              <a:t>EN 16798-1</a:t>
            </a:r>
            <a:r>
              <a:rPr lang="fr" sz="1600" dirty="0"/>
              <a:t> : 2019 Performance énergétique des bâtiments - Ventilation des bâtiments - Partie 1 : Paramètres d'entrée environnementaux intérieurs pour la conception et l'évaluation de la performance énergétique des bâtiments concernant la qualité de l'air intérieur, l'environnement thermique, l'éclairage et l'acoustique .</a:t>
            </a:r>
          </a:p>
          <a:p>
            <a:pPr marL="357188" indent="-357188">
              <a:spcBef>
                <a:spcPts val="600"/>
              </a:spcBef>
              <a:buNone/>
            </a:pPr>
            <a:r>
              <a:rPr lang="fr" sz="1600" b="1" dirty="0">
                <a:solidFill>
                  <a:prstClr val="black"/>
                </a:solidFill>
              </a:rPr>
              <a:t>EN 16798-7</a:t>
            </a:r>
            <a:r>
              <a:rPr lang="fr" sz="1600" dirty="0">
                <a:solidFill>
                  <a:prstClr val="black"/>
                </a:solidFill>
              </a:rPr>
              <a:t> :2017. Performance énergétique des bâtiments - Ventilation des bâtiments - Partie 7 : Méthodes de calcul pour la détermination des débits d'air dans les bâtiments y compris les infiltrations. Bruxelles : Comité européen de normalisation.</a:t>
            </a:r>
          </a:p>
          <a:p>
            <a:pPr marL="357188" indent="-357188">
              <a:spcBef>
                <a:spcPts val="600"/>
              </a:spcBef>
              <a:buNone/>
            </a:pPr>
            <a:r>
              <a:rPr lang="fr" sz="1600" b="1" dirty="0"/>
              <a:t>EN 12599 </a:t>
            </a:r>
            <a:r>
              <a:rPr lang="fr" sz="1600" dirty="0"/>
              <a:t>- Ventilation des bâtiments - Procédures d'essai et méthodes de mesure pour remettre les systèmes de climatisation et de ventilation.</a:t>
            </a:r>
          </a:p>
          <a:p>
            <a:pPr marL="357188" lvl="0" indent="-357188">
              <a:spcBef>
                <a:spcPts val="600"/>
              </a:spcBef>
              <a:buNone/>
            </a:pPr>
            <a:endParaRPr lang="en-GB" sz="16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3520"/>
            <a:ext cx="2133600" cy="284480"/>
          </a:xfrm>
        </p:spPr>
        <p:txBody>
          <a:bodyPr/>
          <a:lstStyle/>
          <a:p>
            <a:fld id="{243FB592-B9A9-49AA-A86F-4031F7B97808}" type="slidenum">
              <a:rPr lang="en-US" smtClean="0"/>
              <a:t>11</a:t>
            </a:fld>
            <a:endParaRPr lang="en-US"/>
          </a:p>
        </p:txBody>
      </p:sp>
      <p:sp>
        <p:nvSpPr>
          <p:cNvPr id="6" name="Titolo 1">
            <a:extLst>
              <a:ext uri="{FF2B5EF4-FFF2-40B4-BE49-F238E27FC236}">
                <a16:creationId xmlns:a16="http://schemas.microsoft.com/office/drawing/2014/main" id="{16A089E5-01BB-4338-9765-31AF63FC0C37}"/>
              </a:ext>
            </a:extLst>
          </p:cNvPr>
          <p:cNvSpPr txBox="1">
            <a:spLocks/>
          </p:cNvSpPr>
          <p:nvPr/>
        </p:nvSpPr>
        <p:spPr>
          <a:xfrm>
            <a:off x="0" y="0"/>
            <a:ext cx="9144000" cy="7096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fr" sz="2800" dirty="0">
                <a:solidFill>
                  <a:schemeClr val="tx1"/>
                </a:solidFill>
              </a:rPr>
              <a:t>D1.7 – VENTILATION MECANIQUE</a:t>
            </a:r>
            <a:endParaRPr lang="en-GB" sz="2800" dirty="0">
              <a:solidFill>
                <a:schemeClr val="tx1"/>
              </a:solidFill>
            </a:endParaRPr>
          </a:p>
        </p:txBody>
      </p:sp>
      <p:grpSp>
        <p:nvGrpSpPr>
          <p:cNvPr id="2" name="Groupe 1">
            <a:extLst>
              <a:ext uri="{FF2B5EF4-FFF2-40B4-BE49-F238E27FC236}">
                <a16:creationId xmlns:a16="http://schemas.microsoft.com/office/drawing/2014/main" id="{7BA9DE46-85D1-D4AD-C223-E940EE99C508}"/>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32335E7D-559E-247E-7605-32D50F853430}"/>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D15507B5-D6B4-D588-9467-AE25E196058C}"/>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73900A45-E3F8-4100-991D-3EDDD9D7E61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155916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999744"/>
            <a:ext cx="8418576" cy="4752569"/>
          </a:xfrm>
        </p:spPr>
        <p:txBody>
          <a:bodyPr>
            <a:normAutofit/>
          </a:bodyPr>
          <a:lstStyle/>
          <a:p>
            <a:pPr marL="0" indent="0" algn="ctr">
              <a:buNone/>
            </a:pPr>
            <a:endParaRPr lang="en-US" sz="2400" b="1" u="sng" dirty="0">
              <a:latin typeface="Calibri" panose="020F0502020204030204" pitchFamily="34" charset="0"/>
              <a:cs typeface="Calibri" panose="020F0502020204030204" pitchFamily="34" charset="0"/>
            </a:endParaRPr>
          </a:p>
          <a:p>
            <a:pPr marL="0" indent="0" algn="ctr">
              <a:buNone/>
            </a:pPr>
            <a:endParaRPr lang="en-US" sz="2400" b="1" u="sng" dirty="0">
              <a:latin typeface="Calibri" panose="020F0502020204030204" pitchFamily="34" charset="0"/>
              <a:cs typeface="Calibri" panose="020F0502020204030204" pitchFamily="34" charset="0"/>
            </a:endParaRPr>
          </a:p>
          <a:p>
            <a:pPr marL="0" indent="0" algn="ctr">
              <a:buNone/>
            </a:pPr>
            <a:endParaRPr lang="en-US" sz="2400" b="1" u="sng" dirty="0">
              <a:latin typeface="Calibri" panose="020F0502020204030204" pitchFamily="34" charset="0"/>
              <a:cs typeface="Calibri" panose="020F0502020204030204" pitchFamily="34" charset="0"/>
            </a:endParaRPr>
          </a:p>
          <a:p>
            <a:pPr marL="0" indent="0" algn="ctr">
              <a:buNone/>
            </a:pPr>
            <a:endParaRPr lang="en-US" sz="2400" b="1" u="sng" dirty="0">
              <a:latin typeface="Calibri" panose="020F0502020204030204" pitchFamily="34" charset="0"/>
              <a:cs typeface="Calibri" panose="020F0502020204030204" pitchFamily="34" charset="0"/>
            </a:endParaRPr>
          </a:p>
          <a:p>
            <a:pPr marL="0" indent="0" algn="ctr">
              <a:buNone/>
            </a:pPr>
            <a:r>
              <a:rPr lang="fr" sz="2400" b="1" dirty="0">
                <a:latin typeface="Calibri" panose="020F0502020204030204" pitchFamily="34" charset="0"/>
                <a:cs typeface="Calibri" panose="020F0502020204030204" pitchFamily="34" charset="0"/>
              </a:rPr>
              <a:t>EXEMPLE</a:t>
            </a:r>
            <a:endParaRPr lang="it-IT" sz="2400" dirty="0">
              <a:latin typeface="Calibri" panose="020F0502020204030204" pitchFamily="34" charset="0"/>
              <a:cs typeface="Calibri" panose="020F0502020204030204" pitchFamily="34" charset="0"/>
            </a:endParaRPr>
          </a:p>
          <a:p>
            <a:pPr marL="0" indent="0" algn="ctr">
              <a:buNone/>
            </a:pPr>
            <a:endParaRPr lang="en-US" sz="2400" b="1" dirty="0">
              <a:latin typeface="Calibri" panose="020F0502020204030204" pitchFamily="34" charset="0"/>
              <a:cs typeface="Calibri" panose="020F0502020204030204" pitchFamily="34" charset="0"/>
            </a:endParaRPr>
          </a:p>
          <a:p>
            <a:pPr marL="0" indent="0">
              <a:buNone/>
            </a:pPr>
            <a:endParaRPr lang="en-US" sz="2400" b="1" u="sng" dirty="0">
              <a:latin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3520"/>
            <a:ext cx="2133600" cy="284480"/>
          </a:xfrm>
        </p:spPr>
        <p:txBody>
          <a:bodyPr/>
          <a:lstStyle/>
          <a:p>
            <a:fld id="{243FB592-B9A9-49AA-A86F-4031F7B97808}" type="slidenum">
              <a:rPr lang="en-US" smtClean="0"/>
              <a:t>12</a:t>
            </a:fld>
            <a:endParaRPr lang="en-US"/>
          </a:p>
        </p:txBody>
      </p:sp>
      <p:sp>
        <p:nvSpPr>
          <p:cNvPr id="6" name="Titolo 1">
            <a:extLst>
              <a:ext uri="{FF2B5EF4-FFF2-40B4-BE49-F238E27FC236}">
                <a16:creationId xmlns:a16="http://schemas.microsoft.com/office/drawing/2014/main" id="{16A089E5-01BB-4338-9765-31AF63FC0C37}"/>
              </a:ext>
            </a:extLst>
          </p:cNvPr>
          <p:cNvSpPr txBox="1">
            <a:spLocks/>
          </p:cNvSpPr>
          <p:nvPr/>
        </p:nvSpPr>
        <p:spPr>
          <a:xfrm>
            <a:off x="0" y="0"/>
            <a:ext cx="9144000" cy="7096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fr" sz="2800" dirty="0">
                <a:solidFill>
                  <a:schemeClr val="tx1"/>
                </a:solidFill>
              </a:rPr>
              <a:t>D1.7 – VENTILATION MECANIQUE</a:t>
            </a:r>
            <a:endParaRPr lang="en-GB" sz="2800" dirty="0">
              <a:solidFill>
                <a:schemeClr val="tx1"/>
              </a:solidFill>
            </a:endParaRPr>
          </a:p>
        </p:txBody>
      </p:sp>
      <p:grpSp>
        <p:nvGrpSpPr>
          <p:cNvPr id="2" name="Groupe 1">
            <a:extLst>
              <a:ext uri="{FF2B5EF4-FFF2-40B4-BE49-F238E27FC236}">
                <a16:creationId xmlns:a16="http://schemas.microsoft.com/office/drawing/2014/main" id="{1466EC96-813B-159F-32A9-6D4684C16E87}"/>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A7379EA5-9FC7-E2F4-D58D-8094D7380C61}"/>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4BEA0E91-4698-3020-ED41-45F5BE89B1A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1517DF0C-F5A3-9D61-0949-AA91BEAC3B5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229273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399" y="6581775"/>
            <a:ext cx="2133600" cy="276225"/>
          </a:xfrm>
        </p:spPr>
        <p:txBody>
          <a:bodyPr/>
          <a:lstStyle/>
          <a:p>
            <a:fld id="{243FB592-B9A9-49AA-A86F-4031F7B97808}" type="slidenum">
              <a:rPr lang="en-US" smtClean="0"/>
              <a:t>13</a:t>
            </a:fld>
            <a:endParaRPr lang="en-US"/>
          </a:p>
        </p:txBody>
      </p:sp>
      <p:sp>
        <p:nvSpPr>
          <p:cNvPr id="9"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514350" y="958293"/>
            <a:ext cx="8105775" cy="3178992"/>
          </a:xfrm>
          <a:noFill/>
        </p:spPr>
        <p:txBody>
          <a:bodyPr>
            <a:normAutofit/>
          </a:bodyPr>
          <a:lstStyle/>
          <a:p>
            <a:pPr marL="0" indent="0">
              <a:spcBef>
                <a:spcPts val="0"/>
              </a:spcBef>
              <a:spcAft>
                <a:spcPts val="600"/>
              </a:spcAft>
              <a:buNone/>
            </a:pPr>
            <a:r>
              <a:rPr lang="fr" sz="1800" dirty="0">
                <a:latin typeface="Calibri" panose="020F0502020204030204" pitchFamily="34" charset="0"/>
                <a:cs typeface="Calibri" panose="020F0502020204030204" pitchFamily="34" charset="0"/>
              </a:rPr>
              <a:t>Un petit immeuble de bureaux existant comporte les espaces suivants :</a:t>
            </a:r>
            <a:endParaRPr lang="en-US" sz="1800" dirty="0">
              <a:latin typeface="Calibri" panose="020F0502020204030204" pitchFamily="34" charset="0"/>
              <a:cs typeface="Calibri" panose="020F0502020204030204" pitchFamily="34" charset="0"/>
            </a:endParaRPr>
          </a:p>
          <a:p>
            <a:pPr marL="0" indent="0">
              <a:spcBef>
                <a:spcPts val="0"/>
              </a:spcBef>
              <a:spcAft>
                <a:spcPts val="600"/>
              </a:spcAft>
              <a:buNone/>
            </a:pPr>
            <a:r>
              <a:rPr lang="fr" sz="1800" dirty="0">
                <a:latin typeface="Calibri" panose="020F0502020204030204" pitchFamily="34" charset="0"/>
                <a:cs typeface="Calibri" panose="020F0502020204030204" pitchFamily="34" charset="0"/>
              </a:rPr>
              <a:t>Espace bureau 1 : surface au sol 65m </a:t>
            </a:r>
            <a:r>
              <a:rPr lang="fr" sz="1800" baseline="30000" dirty="0">
                <a:latin typeface="Calibri" panose="020F0502020204030204" pitchFamily="34" charset="0"/>
                <a:cs typeface="Calibri" panose="020F0502020204030204" pitchFamily="34" charset="0"/>
              </a:rPr>
              <a:t>2 </a:t>
            </a:r>
            <a:r>
              <a:rPr lang="fr" sz="1800" dirty="0">
                <a:latin typeface="Calibri" panose="020F0502020204030204" pitchFamily="34" charset="0"/>
                <a:cs typeface="Calibri" panose="020F0502020204030204" pitchFamily="34" charset="0"/>
              </a:rPr>
              <a:t>et taux de ventilation </a:t>
            </a:r>
            <a:r>
              <a:rPr lang="fr" sz="1800" dirty="0">
                <a:solidFill>
                  <a:prstClr val="black"/>
                </a:solidFill>
                <a:latin typeface="Calibri" panose="020F0502020204030204" pitchFamily="34" charset="0"/>
                <a:cs typeface="Calibri" panose="020F0502020204030204" pitchFamily="34" charset="0"/>
                <a:sym typeface="Wingdings"/>
              </a:rPr>
              <a:t>31,9 l/s</a:t>
            </a:r>
            <a:r>
              <a:rPr lang="fr" sz="1800" baseline="30000" dirty="0">
                <a:solidFill>
                  <a:prstClr val="black"/>
                </a:solidFill>
                <a:latin typeface="Calibri" panose="020F0502020204030204" pitchFamily="34" charset="0"/>
                <a:cs typeface="Calibri" panose="020F0502020204030204" pitchFamily="34" charset="0"/>
              </a:rPr>
              <a:t> </a:t>
            </a:r>
            <a:endParaRPr lang="en-US" sz="1800" dirty="0">
              <a:solidFill>
                <a:srgbClr val="FF0000"/>
              </a:solidFill>
              <a:latin typeface="Calibri" panose="020F0502020204030204" pitchFamily="34" charset="0"/>
              <a:cs typeface="Calibri" panose="020F0502020204030204" pitchFamily="34" charset="0"/>
            </a:endParaRPr>
          </a:p>
          <a:p>
            <a:pPr marL="0" indent="0">
              <a:spcBef>
                <a:spcPts val="0"/>
              </a:spcBef>
              <a:spcAft>
                <a:spcPts val="600"/>
              </a:spcAft>
              <a:buNone/>
            </a:pPr>
            <a:r>
              <a:rPr lang="fr" sz="1800" dirty="0">
                <a:latin typeface="Calibri" panose="020F0502020204030204" pitchFamily="34" charset="0"/>
                <a:cs typeface="Calibri" panose="020F0502020204030204" pitchFamily="34" charset="0"/>
              </a:rPr>
              <a:t>Espace bureau </a:t>
            </a:r>
            <a:r>
              <a:rPr lang="fr" sz="1800" dirty="0"/>
              <a:t>2 </a:t>
            </a:r>
            <a:r>
              <a:rPr lang="fr" sz="1800" dirty="0">
                <a:latin typeface="Calibri" panose="020F0502020204030204" pitchFamily="34" charset="0"/>
                <a:cs typeface="Calibri" panose="020F0502020204030204" pitchFamily="34" charset="0"/>
              </a:rPr>
              <a:t>: surface au sol 15 m </a:t>
            </a:r>
            <a:r>
              <a:rPr lang="fr" sz="1800" baseline="30000" dirty="0">
                <a:latin typeface="Calibri" panose="020F0502020204030204" pitchFamily="34" charset="0"/>
                <a:cs typeface="Calibri" panose="020F0502020204030204" pitchFamily="34" charset="0"/>
              </a:rPr>
              <a:t>2 </a:t>
            </a:r>
            <a:r>
              <a:rPr lang="fr" sz="1800" dirty="0">
                <a:latin typeface="Calibri" panose="020F0502020204030204" pitchFamily="34" charset="0"/>
                <a:cs typeface="Calibri" panose="020F0502020204030204" pitchFamily="34" charset="0"/>
              </a:rPr>
              <a:t>et taux de ventilation </a:t>
            </a:r>
            <a:r>
              <a:rPr lang="fr" sz="1800" dirty="0">
                <a:solidFill>
                  <a:prstClr val="black"/>
                </a:solidFill>
                <a:latin typeface="Calibri" panose="020F0502020204030204" pitchFamily="34" charset="0"/>
                <a:cs typeface="Calibri" panose="020F0502020204030204" pitchFamily="34" charset="0"/>
                <a:sym typeface="Wingdings"/>
              </a:rPr>
              <a:t>14 l/s</a:t>
            </a:r>
            <a:r>
              <a:rPr lang="fr" sz="1800" baseline="30000" dirty="0">
                <a:solidFill>
                  <a:prstClr val="black"/>
                </a:solidFill>
                <a:latin typeface="Calibri" panose="020F0502020204030204" pitchFamily="34" charset="0"/>
                <a:cs typeface="Calibri" panose="020F0502020204030204" pitchFamily="34" charset="0"/>
              </a:rPr>
              <a:t> </a:t>
            </a:r>
            <a:endParaRPr lang="en-US" sz="1800" baseline="30000" dirty="0">
              <a:solidFill>
                <a:prstClr val="black"/>
              </a:solidFill>
              <a:latin typeface="Calibri" panose="020F0502020204030204" pitchFamily="34" charset="0"/>
              <a:cs typeface="Calibri" panose="020F0502020204030204" pitchFamily="34" charset="0"/>
            </a:endParaRPr>
          </a:p>
          <a:p>
            <a:pPr marL="0" indent="0">
              <a:spcBef>
                <a:spcPts val="0"/>
              </a:spcBef>
              <a:spcAft>
                <a:spcPts val="600"/>
              </a:spcAft>
              <a:buNone/>
            </a:pPr>
            <a:r>
              <a:rPr lang="fr" sz="1800" dirty="0">
                <a:latin typeface="Calibri" panose="020F0502020204030204" pitchFamily="34" charset="0"/>
                <a:cs typeface="Calibri" panose="020F0502020204030204" pitchFamily="34" charset="0"/>
              </a:rPr>
              <a:t>Espace bureau 3 : surface au sol 15 m </a:t>
            </a:r>
            <a:r>
              <a:rPr lang="fr" sz="1800" baseline="30000" dirty="0">
                <a:latin typeface="Calibri" panose="020F0502020204030204" pitchFamily="34" charset="0"/>
                <a:cs typeface="Calibri" panose="020F0502020204030204" pitchFamily="34" charset="0"/>
              </a:rPr>
              <a:t>2 </a:t>
            </a:r>
            <a:r>
              <a:rPr lang="fr" sz="1800" dirty="0">
                <a:latin typeface="Calibri" panose="020F0502020204030204" pitchFamily="34" charset="0"/>
                <a:cs typeface="Calibri" panose="020F0502020204030204" pitchFamily="34" charset="0"/>
              </a:rPr>
              <a:t>et taux de ventilation </a:t>
            </a:r>
            <a:r>
              <a:rPr lang="fr" sz="1800" dirty="0">
                <a:solidFill>
                  <a:prstClr val="black"/>
                </a:solidFill>
                <a:latin typeface="Calibri" panose="020F0502020204030204" pitchFamily="34" charset="0"/>
                <a:cs typeface="Calibri" panose="020F0502020204030204" pitchFamily="34" charset="0"/>
                <a:sym typeface="Wingdings"/>
              </a:rPr>
              <a:t>7 l/s</a:t>
            </a:r>
            <a:r>
              <a:rPr lang="fr" sz="1800" baseline="30000" dirty="0">
                <a:solidFill>
                  <a:prstClr val="black"/>
                </a:solidFill>
                <a:latin typeface="Calibri" panose="020F0502020204030204" pitchFamily="34" charset="0"/>
                <a:cs typeface="Calibri" panose="020F0502020204030204" pitchFamily="34" charset="0"/>
              </a:rPr>
              <a:t> </a:t>
            </a:r>
            <a:endParaRPr lang="en-US" sz="1800" dirty="0">
              <a:latin typeface="Calibri" panose="020F0502020204030204" pitchFamily="34" charset="0"/>
              <a:cs typeface="Calibri" panose="020F0502020204030204" pitchFamily="34" charset="0"/>
            </a:endParaRPr>
          </a:p>
          <a:p>
            <a:pPr marL="0" indent="0">
              <a:spcBef>
                <a:spcPts val="0"/>
              </a:spcBef>
              <a:spcAft>
                <a:spcPts val="600"/>
              </a:spcAft>
              <a:buNone/>
            </a:pPr>
            <a:r>
              <a:rPr lang="fr" sz="1800" dirty="0">
                <a:latin typeface="Calibri" panose="020F0502020204030204" pitchFamily="34" charset="0"/>
                <a:cs typeface="Calibri" panose="020F0502020204030204" pitchFamily="34" charset="0"/>
              </a:rPr>
              <a:t>Salle de conférence : surface au sol 30 m </a:t>
            </a:r>
            <a:r>
              <a:rPr lang="fr" sz="1800" baseline="30000" dirty="0">
                <a:latin typeface="Calibri" panose="020F0502020204030204" pitchFamily="34" charset="0"/>
                <a:cs typeface="Calibri" panose="020F0502020204030204" pitchFamily="34" charset="0"/>
              </a:rPr>
              <a:t>2 </a:t>
            </a:r>
            <a:r>
              <a:rPr lang="fr" sz="1800" dirty="0">
                <a:latin typeface="Calibri" panose="020F0502020204030204" pitchFamily="34" charset="0"/>
                <a:cs typeface="Calibri" panose="020F0502020204030204" pitchFamily="34" charset="0"/>
              </a:rPr>
              <a:t>et taux de ventilation </a:t>
            </a:r>
            <a:r>
              <a:rPr lang="fr" sz="1800" dirty="0">
                <a:solidFill>
                  <a:prstClr val="black"/>
                </a:solidFill>
                <a:latin typeface="Calibri" panose="020F0502020204030204" pitchFamily="34" charset="0"/>
                <a:cs typeface="Calibri" panose="020F0502020204030204" pitchFamily="34" charset="0"/>
                <a:sym typeface="Wingdings"/>
              </a:rPr>
              <a:t>56,2 l/s</a:t>
            </a:r>
            <a:r>
              <a:rPr lang="fr" sz="1800" baseline="30000" dirty="0">
                <a:solidFill>
                  <a:prstClr val="black"/>
                </a:solidFill>
                <a:latin typeface="Calibri" panose="020F0502020204030204" pitchFamily="34" charset="0"/>
                <a:cs typeface="Calibri" panose="020F0502020204030204" pitchFamily="34" charset="0"/>
              </a:rPr>
              <a:t> </a:t>
            </a:r>
            <a:endParaRPr lang="el-GR" sz="1800" baseline="30000" dirty="0">
              <a:solidFill>
                <a:prstClr val="black"/>
              </a:solidFill>
              <a:latin typeface="Calibri" panose="020F0502020204030204" pitchFamily="34" charset="0"/>
              <a:cs typeface="Calibri" panose="020F0502020204030204" pitchFamily="34" charset="0"/>
            </a:endParaRPr>
          </a:p>
          <a:p>
            <a:pPr marL="0" indent="0">
              <a:spcBef>
                <a:spcPts val="0"/>
              </a:spcBef>
              <a:spcAft>
                <a:spcPts val="600"/>
              </a:spcAft>
              <a:buNone/>
            </a:pPr>
            <a:r>
              <a:rPr lang="fr" sz="1800" dirty="0"/>
              <a:t>Espaces de circulation </a:t>
            </a:r>
            <a:r>
              <a:rPr lang="fr" sz="1800" dirty="0">
                <a:latin typeface="Calibri" panose="020F0502020204030204" pitchFamily="34" charset="0"/>
                <a:cs typeface="Calibri" panose="020F0502020204030204" pitchFamily="34" charset="0"/>
              </a:rPr>
              <a:t>: surface au sol 35 m </a:t>
            </a:r>
            <a:r>
              <a:rPr lang="fr" sz="1800" baseline="30000" dirty="0">
                <a:latin typeface="Calibri" panose="020F0502020204030204" pitchFamily="34" charset="0"/>
                <a:cs typeface="Calibri" panose="020F0502020204030204" pitchFamily="34" charset="0"/>
              </a:rPr>
              <a:t>2</a:t>
            </a:r>
            <a:r>
              <a:rPr lang="fr" sz="1800" dirty="0">
                <a:latin typeface="Calibri" panose="020F0502020204030204" pitchFamily="34" charset="0"/>
                <a:cs typeface="Calibri" panose="020F0502020204030204" pitchFamily="34" charset="0"/>
              </a:rPr>
              <a:t> et taux de ventilation 11 l/s</a:t>
            </a:r>
          </a:p>
          <a:p>
            <a:pPr marL="0" indent="0">
              <a:spcBef>
                <a:spcPts val="0"/>
              </a:spcBef>
              <a:spcAft>
                <a:spcPts val="600"/>
              </a:spcAft>
              <a:buNone/>
            </a:pPr>
            <a:r>
              <a:rPr lang="fr" sz="1800" dirty="0"/>
              <a:t>Toilettes </a:t>
            </a:r>
            <a:r>
              <a:rPr lang="fr" sz="1800" dirty="0">
                <a:latin typeface="Calibri" panose="020F0502020204030204" pitchFamily="34" charset="0"/>
                <a:cs typeface="Calibri" panose="020F0502020204030204" pitchFamily="34" charset="0"/>
              </a:rPr>
              <a:t>: surface au sol 10m </a:t>
            </a:r>
            <a:r>
              <a:rPr lang="fr" sz="1800" baseline="30000" dirty="0">
                <a:latin typeface="Calibri" panose="020F0502020204030204" pitchFamily="34" charset="0"/>
                <a:cs typeface="Calibri" panose="020F0502020204030204" pitchFamily="34" charset="0"/>
              </a:rPr>
              <a:t>2 </a:t>
            </a:r>
            <a:r>
              <a:rPr lang="fr" sz="1800" dirty="0">
                <a:latin typeface="Calibri" panose="020F0502020204030204" pitchFamily="34" charset="0"/>
                <a:cs typeface="Calibri" panose="020F0502020204030204" pitchFamily="34" charset="0"/>
              </a:rPr>
              <a:t>et débit de ventilation </a:t>
            </a:r>
            <a:r>
              <a:rPr lang="fr" sz="1800" dirty="0"/>
              <a:t>6 l/s</a:t>
            </a:r>
            <a:endParaRPr lang="en-US" sz="1800" dirty="0">
              <a:latin typeface="Calibri" panose="020F0502020204030204" pitchFamily="34" charset="0"/>
              <a:cs typeface="Calibri" panose="020F0502020204030204" pitchFamily="34" charset="0"/>
            </a:endParaRPr>
          </a:p>
          <a:p>
            <a:pPr marL="0" indent="0">
              <a:spcBef>
                <a:spcPts val="0"/>
              </a:spcBef>
              <a:spcAft>
                <a:spcPts val="600"/>
              </a:spcAft>
              <a:buNone/>
            </a:pPr>
            <a:endParaRPr lang="el-GR" sz="1800" dirty="0">
              <a:latin typeface="Calibri" panose="020F0502020204030204" pitchFamily="34" charset="0"/>
              <a:cs typeface="Calibri" panose="020F0502020204030204" pitchFamily="34" charset="0"/>
            </a:endParaRP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D1.7 – VENTILATION MECANIQUE</a:t>
            </a:r>
            <a:endParaRPr lang="en-GB" sz="2800" dirty="0">
              <a:solidFill>
                <a:schemeClr val="tx1"/>
              </a:solidFill>
            </a:endParaRPr>
          </a:p>
        </p:txBody>
      </p:sp>
      <p:grpSp>
        <p:nvGrpSpPr>
          <p:cNvPr id="10" name="Group 9"/>
          <p:cNvGrpSpPr/>
          <p:nvPr/>
        </p:nvGrpSpPr>
        <p:grpSpPr>
          <a:xfrm>
            <a:off x="314960" y="4137285"/>
            <a:ext cx="8514080" cy="1047106"/>
            <a:chOff x="314960" y="4530325"/>
            <a:chExt cx="8514080" cy="871948"/>
          </a:xfrm>
        </p:grpSpPr>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2000" b="1" dirty="0"/>
                <a:t>             Calculer le taux de ventilation par surface intérieure utile </a:t>
              </a:r>
              <a:endParaRPr lang="en-US" sz="2000" b="1" dirty="0"/>
            </a:p>
          </p:txBody>
        </p:sp>
        <p:pic>
          <p:nvPicPr>
            <p:cNvPr id="1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Rectangle 7"/>
          <p:cNvSpPr/>
          <p:nvPr/>
        </p:nvSpPr>
        <p:spPr>
          <a:xfrm>
            <a:off x="7581015" y="2046978"/>
            <a:ext cx="1465234" cy="400110"/>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sz="2000" b="1" i="1" dirty="0">
                <a:cs typeface="Calibri" panose="020F0502020204030204" pitchFamily="34" charset="0"/>
              </a:rPr>
              <a:t>Étapes 1 - 2</a:t>
            </a:r>
            <a:endParaRPr lang="el-GR" sz="2000" dirty="0"/>
          </a:p>
        </p:txBody>
      </p:sp>
      <p:grpSp>
        <p:nvGrpSpPr>
          <p:cNvPr id="2" name="Groupe 1">
            <a:extLst>
              <a:ext uri="{FF2B5EF4-FFF2-40B4-BE49-F238E27FC236}">
                <a16:creationId xmlns:a16="http://schemas.microsoft.com/office/drawing/2014/main" id="{1A5A0DF2-C067-762B-BC5F-0F71B4421AEA}"/>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760754AA-C7DC-F065-48A4-4302353C704D}"/>
                </a:ext>
              </a:extLst>
            </p:cNvPr>
            <p:cNvPicPr>
              <a:picLocks noChangeAspect="1"/>
            </p:cNvPicPr>
            <p:nvPr/>
          </p:nvPicPr>
          <p:blipFill>
            <a:blip r:embed="rId3"/>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DDF7FAB0-17D6-20D4-4E67-47CC5F670C9D}"/>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9BD47463-E631-953E-02A4-396DA432491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5271168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399" y="6581775"/>
            <a:ext cx="2133600" cy="276225"/>
          </a:xfrm>
        </p:spPr>
        <p:txBody>
          <a:bodyPr/>
          <a:lstStyle/>
          <a:p>
            <a:fld id="{243FB592-B9A9-49AA-A86F-4031F7B97808}" type="slidenum">
              <a:rPr lang="en-US" sz="1100" smtClean="0"/>
              <a:t>14</a:t>
            </a:fld>
            <a:endParaRPr lang="en-US" sz="110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D1.7 – VENTILATION MECANIQUE</a:t>
            </a:r>
            <a:endParaRPr lang="en-GB" sz="2800" dirty="0">
              <a:solidFill>
                <a:schemeClr val="tx1"/>
              </a:solidFill>
            </a:endParaRPr>
          </a:p>
        </p:txBody>
      </p:sp>
      <p:sp>
        <p:nvSpPr>
          <p:cNvPr id="13" name="Rectangle 12"/>
          <p:cNvSpPr/>
          <p:nvPr/>
        </p:nvSpPr>
        <p:spPr>
          <a:xfrm>
            <a:off x="8102531" y="4397216"/>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5</a:t>
            </a:r>
            <a:endParaRPr lang="el-GR" dirty="0"/>
          </a:p>
        </p:txBody>
      </p:sp>
      <p:sp>
        <p:nvSpPr>
          <p:cNvPr id="14" name="Segnaposto contenuto 2">
            <a:extLst>
              <a:ext uri="{FF2B5EF4-FFF2-40B4-BE49-F238E27FC236}">
                <a16:creationId xmlns:a16="http://schemas.microsoft.com/office/drawing/2014/main" id="{86F2EB93-A63A-4210-B86A-E5FCAD7D8D7F}"/>
              </a:ext>
            </a:extLst>
          </p:cNvPr>
          <p:cNvSpPr txBox="1">
            <a:spLocks/>
          </p:cNvSpPr>
          <p:nvPr/>
        </p:nvSpPr>
        <p:spPr>
          <a:xfrm>
            <a:off x="352881" y="4628048"/>
            <a:ext cx="8229600" cy="655096"/>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fr" sz="1800" dirty="0"/>
              <a:t>Additionner les produits du </a:t>
            </a:r>
            <a:r>
              <a:rPr lang="fr" sz="1800" b="1" dirty="0"/>
              <a:t>taux de ventilation mécanique </a:t>
            </a:r>
            <a:r>
              <a:rPr lang="fr" sz="1800" dirty="0"/>
              <a:t>de chaque espace </a:t>
            </a:r>
            <a:r>
              <a:rPr lang="fr" sz="1800" b="1" dirty="0"/>
              <a:t>multiplié par la surface au sol correspondante</a:t>
            </a:r>
            <a:endParaRPr lang="en-GB" sz="1800" b="1" dirty="0">
              <a:solidFill>
                <a:srgbClr val="FF0000"/>
              </a:solidFill>
            </a:endParaRPr>
          </a:p>
          <a:p>
            <a:pPr marL="0" indent="0" fontAlgn="ctr">
              <a:buNone/>
            </a:pPr>
            <a:r>
              <a:rPr lang="fr" sz="1800" dirty="0"/>
              <a:t>(( </a:t>
            </a:r>
            <a:r>
              <a:rPr lang="fr" sz="1800" dirty="0">
                <a:solidFill>
                  <a:prstClr val="black"/>
                </a:solidFill>
                <a:cs typeface="Calibri" panose="020F0502020204030204" pitchFamily="34" charset="0"/>
                <a:sym typeface="Wingdings"/>
              </a:rPr>
              <a:t>0,49 </a:t>
            </a:r>
            <a:r>
              <a:rPr lang="fr" sz="1800" dirty="0"/>
              <a:t>* 65) + ( </a:t>
            </a:r>
            <a:r>
              <a:rPr lang="fr" sz="1800" dirty="0">
                <a:solidFill>
                  <a:prstClr val="black"/>
                </a:solidFill>
                <a:cs typeface="Calibri" panose="020F0502020204030204" pitchFamily="34" charset="0"/>
                <a:sym typeface="Wingdings"/>
              </a:rPr>
              <a:t>0,93 </a:t>
            </a:r>
            <a:r>
              <a:rPr lang="fr" sz="1800" dirty="0"/>
              <a:t>* 15) + ( </a:t>
            </a:r>
            <a:r>
              <a:rPr lang="fr" sz="1800" dirty="0">
                <a:solidFill>
                  <a:prstClr val="black"/>
                </a:solidFill>
                <a:cs typeface="Calibri" panose="020F0502020204030204" pitchFamily="34" charset="0"/>
                <a:sym typeface="Wingdings"/>
              </a:rPr>
              <a:t>0,47 </a:t>
            </a:r>
            <a:r>
              <a:rPr lang="fr" sz="1800" dirty="0"/>
              <a:t>* 15) + ( </a:t>
            </a:r>
            <a:r>
              <a:rPr lang="fr" sz="1800" dirty="0">
                <a:solidFill>
                  <a:prstClr val="black"/>
                </a:solidFill>
                <a:cs typeface="Calibri" panose="020F0502020204030204" pitchFamily="34" charset="0"/>
                <a:sym typeface="Wingdings"/>
              </a:rPr>
              <a:t>1,87 </a:t>
            </a:r>
            <a:r>
              <a:rPr lang="fr" sz="1800" dirty="0"/>
              <a:t>* 30)) = </a:t>
            </a:r>
            <a:r>
              <a:rPr lang="fr" sz="1800" b="1" u="sng" dirty="0"/>
              <a:t>109,1</a:t>
            </a:r>
            <a:r>
              <a:rPr lang="fr" sz="1800" b="1" dirty="0"/>
              <a:t> </a:t>
            </a:r>
            <a:r>
              <a:rPr lang="fr" sz="1800" b="1" dirty="0">
                <a:solidFill>
                  <a:prstClr val="black"/>
                </a:solidFill>
                <a:cs typeface="Calibri" panose="020F0502020204030204" pitchFamily="34" charset="0"/>
                <a:sym typeface="Wingdings"/>
              </a:rPr>
              <a:t>l/s</a:t>
            </a:r>
            <a:endParaRPr lang="en-US" sz="1800" b="1" u="sng" dirty="0">
              <a:solidFill>
                <a:prstClr val="black"/>
              </a:solidFill>
              <a:cs typeface="Calibri" panose="020F0502020204030204" pitchFamily="34" charset="0"/>
            </a:endParaRPr>
          </a:p>
        </p:txBody>
      </p:sp>
      <p:sp>
        <p:nvSpPr>
          <p:cNvPr id="15" name="Rectangle 14"/>
          <p:cNvSpPr/>
          <p:nvPr/>
        </p:nvSpPr>
        <p:spPr>
          <a:xfrm>
            <a:off x="8102531" y="934673"/>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3</a:t>
            </a:r>
            <a:endParaRPr lang="el-GR" dirty="0"/>
          </a:p>
        </p:txBody>
      </p:sp>
      <p:sp>
        <p:nvSpPr>
          <p:cNvPr id="16" name="Rectangle 15"/>
          <p:cNvSpPr/>
          <p:nvPr/>
        </p:nvSpPr>
        <p:spPr>
          <a:xfrm>
            <a:off x="8102531" y="3511515"/>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4</a:t>
            </a:r>
            <a:endParaRPr lang="el-GR" dirty="0"/>
          </a:p>
        </p:txBody>
      </p:sp>
      <p:sp>
        <p:nvSpPr>
          <p:cNvPr id="17" name="Rectangle 16"/>
          <p:cNvSpPr/>
          <p:nvPr/>
        </p:nvSpPr>
        <p:spPr>
          <a:xfrm>
            <a:off x="331844" y="3930362"/>
            <a:ext cx="8152873" cy="369332"/>
          </a:xfrm>
          <a:prstGeom prst="rect">
            <a:avLst/>
          </a:prstGeom>
        </p:spPr>
        <p:txBody>
          <a:bodyPr wrap="none">
            <a:spAutoFit/>
          </a:bodyPr>
          <a:lstStyle/>
          <a:p>
            <a:r>
              <a:rPr lang="fr" dirty="0"/>
              <a:t>Calculer la </a:t>
            </a:r>
            <a:r>
              <a:rPr lang="fr" b="1" dirty="0"/>
              <a:t>surface au sol intérieure totale</a:t>
            </a:r>
            <a:r>
              <a:rPr lang="fr" b="1" dirty="0">
                <a:solidFill>
                  <a:srgbClr val="FF0000"/>
                </a:solidFill>
              </a:rPr>
              <a:t> </a:t>
            </a:r>
            <a:r>
              <a:rPr lang="fr" dirty="0"/>
              <a:t>de tous les espaces sélectionnés </a:t>
            </a:r>
            <a:r>
              <a:rPr lang="fr" b="1" dirty="0">
                <a:cs typeface="Calibri" panose="020F0502020204030204" pitchFamily="34" charset="0"/>
              </a:rPr>
              <a:t>: </a:t>
            </a:r>
            <a:r>
              <a:rPr lang="fr" b="1" u="sng" dirty="0">
                <a:cs typeface="Calibri" panose="020F0502020204030204" pitchFamily="34" charset="0"/>
              </a:rPr>
              <a:t>125</a:t>
            </a:r>
            <a:r>
              <a:rPr lang="fr" b="1" dirty="0">
                <a:cs typeface="Calibri" panose="020F0502020204030204" pitchFamily="34" charset="0"/>
              </a:rPr>
              <a:t> m </a:t>
            </a:r>
            <a:r>
              <a:rPr lang="fr" b="1" baseline="30000" dirty="0">
                <a:cs typeface="Calibri" panose="020F0502020204030204" pitchFamily="34" charset="0"/>
              </a:rPr>
              <a:t>2</a:t>
            </a:r>
            <a:r>
              <a:rPr lang="fr" b="1" dirty="0">
                <a:cs typeface="Calibri" panose="020F0502020204030204" pitchFamily="34" charset="0"/>
              </a:rPr>
              <a:t> </a:t>
            </a:r>
          </a:p>
        </p:txBody>
      </p:sp>
      <p:sp>
        <p:nvSpPr>
          <p:cNvPr id="18" name="Rectangle 17"/>
          <p:cNvSpPr/>
          <p:nvPr/>
        </p:nvSpPr>
        <p:spPr>
          <a:xfrm>
            <a:off x="352881" y="922823"/>
            <a:ext cx="7688476" cy="923330"/>
          </a:xfrm>
          <a:prstGeom prst="rect">
            <a:avLst/>
          </a:prstGeom>
        </p:spPr>
        <p:txBody>
          <a:bodyPr wrap="square">
            <a:spAutoFit/>
          </a:bodyPr>
          <a:lstStyle/>
          <a:p>
            <a:r>
              <a:rPr lang="fr" dirty="0"/>
              <a:t>Calculer le taux de ventilation </a:t>
            </a:r>
            <a:r>
              <a:rPr lang="fr" b="1" dirty="0"/>
              <a:t>mécanique par surface de plancher intérieure </a:t>
            </a:r>
            <a:r>
              <a:rPr lang="fr" dirty="0"/>
              <a:t>dans les </a:t>
            </a:r>
            <a:r>
              <a:rPr lang="fr" u="sng" dirty="0"/>
              <a:t>espaces caractéristiques sélectionnés</a:t>
            </a:r>
            <a:r>
              <a:rPr lang="fr" dirty="0"/>
              <a:t> hors espaces de circulation et locaux de service (c'est-à-dire toilettes) :</a:t>
            </a:r>
            <a:endParaRPr lang="en-GB" dirty="0"/>
          </a:p>
        </p:txBody>
      </p:sp>
      <p:sp>
        <p:nvSpPr>
          <p:cNvPr id="19" name="Rectangle 18"/>
          <p:cNvSpPr/>
          <p:nvPr/>
        </p:nvSpPr>
        <p:spPr>
          <a:xfrm>
            <a:off x="1187358" y="1979472"/>
            <a:ext cx="4795024" cy="1431161"/>
          </a:xfrm>
          <a:prstGeom prst="rect">
            <a:avLst/>
          </a:prstGeom>
        </p:spPr>
        <p:txBody>
          <a:bodyPr wrap="square">
            <a:spAutoFit/>
          </a:bodyPr>
          <a:lstStyle/>
          <a:p>
            <a:pPr>
              <a:spcAft>
                <a:spcPts val="600"/>
              </a:spcAft>
            </a:pPr>
            <a:r>
              <a:rPr lang="fr" dirty="0">
                <a:cs typeface="Calibri" panose="020F0502020204030204" pitchFamily="34" charset="0"/>
              </a:rPr>
              <a:t>Espace bureau 1 : </a:t>
            </a:r>
            <a:r>
              <a:rPr lang="fr" dirty="0">
                <a:solidFill>
                  <a:prstClr val="black"/>
                </a:solidFill>
                <a:cs typeface="Calibri" panose="020F0502020204030204" pitchFamily="34" charset="0"/>
                <a:sym typeface="Wingdings"/>
              </a:rPr>
              <a:t>0,49 l/s/m </a:t>
            </a:r>
            <a:r>
              <a:rPr lang="fr" baseline="30000" dirty="0">
                <a:solidFill>
                  <a:prstClr val="black"/>
                </a:solidFill>
                <a:cs typeface="Calibri" panose="020F0502020204030204" pitchFamily="34" charset="0"/>
                <a:sym typeface="Wingdings"/>
              </a:rPr>
              <a:t>2</a:t>
            </a:r>
            <a:r>
              <a:rPr lang="fr" baseline="30000" dirty="0">
                <a:solidFill>
                  <a:prstClr val="black"/>
                </a:solidFill>
                <a:cs typeface="Calibri" panose="020F0502020204030204" pitchFamily="34" charset="0"/>
              </a:rPr>
              <a:t> </a:t>
            </a:r>
            <a:endParaRPr lang="en-US" dirty="0">
              <a:solidFill>
                <a:srgbClr val="FF0000"/>
              </a:solidFill>
              <a:cs typeface="Calibri" panose="020F0502020204030204" pitchFamily="34" charset="0"/>
            </a:endParaRPr>
          </a:p>
          <a:p>
            <a:pPr>
              <a:spcAft>
                <a:spcPts val="600"/>
              </a:spcAft>
            </a:pPr>
            <a:r>
              <a:rPr lang="fr" dirty="0">
                <a:cs typeface="Calibri" panose="020F0502020204030204" pitchFamily="34" charset="0"/>
              </a:rPr>
              <a:t>Espace bureau </a:t>
            </a:r>
            <a:r>
              <a:rPr lang="fr" dirty="0"/>
              <a:t>2</a:t>
            </a:r>
            <a:r>
              <a:rPr lang="fr" dirty="0">
                <a:cs typeface="Calibri" panose="020F0502020204030204" pitchFamily="34" charset="0"/>
              </a:rPr>
              <a:t> : </a:t>
            </a:r>
            <a:r>
              <a:rPr lang="fr" dirty="0">
                <a:solidFill>
                  <a:prstClr val="black"/>
                </a:solidFill>
                <a:cs typeface="Calibri" panose="020F0502020204030204" pitchFamily="34" charset="0"/>
                <a:sym typeface="Wingdings"/>
              </a:rPr>
              <a:t>0,93 l/s/m </a:t>
            </a:r>
            <a:r>
              <a:rPr lang="fr" baseline="30000" dirty="0">
                <a:solidFill>
                  <a:prstClr val="black"/>
                </a:solidFill>
                <a:cs typeface="Calibri" panose="020F0502020204030204" pitchFamily="34" charset="0"/>
                <a:sym typeface="Wingdings"/>
              </a:rPr>
              <a:t>2</a:t>
            </a:r>
            <a:r>
              <a:rPr lang="fr" baseline="30000" dirty="0">
                <a:solidFill>
                  <a:prstClr val="black"/>
                </a:solidFill>
                <a:cs typeface="Calibri" panose="020F0502020204030204" pitchFamily="34" charset="0"/>
              </a:rPr>
              <a:t> </a:t>
            </a:r>
            <a:endParaRPr lang="en-US" dirty="0">
              <a:solidFill>
                <a:srgbClr val="FF0000"/>
              </a:solidFill>
              <a:cs typeface="Calibri" panose="020F0502020204030204" pitchFamily="34" charset="0"/>
            </a:endParaRPr>
          </a:p>
          <a:p>
            <a:pPr>
              <a:spcAft>
                <a:spcPts val="600"/>
              </a:spcAft>
            </a:pPr>
            <a:r>
              <a:rPr lang="fr" dirty="0">
                <a:cs typeface="Calibri" panose="020F0502020204030204" pitchFamily="34" charset="0"/>
              </a:rPr>
              <a:t>Espace bureau </a:t>
            </a:r>
            <a:r>
              <a:rPr lang="fr" dirty="0"/>
              <a:t>3</a:t>
            </a:r>
            <a:r>
              <a:rPr lang="fr" dirty="0">
                <a:cs typeface="Calibri" panose="020F0502020204030204" pitchFamily="34" charset="0"/>
              </a:rPr>
              <a:t> : </a:t>
            </a:r>
            <a:r>
              <a:rPr lang="fr" dirty="0">
                <a:solidFill>
                  <a:prstClr val="black"/>
                </a:solidFill>
                <a:cs typeface="Calibri" panose="020F0502020204030204" pitchFamily="34" charset="0"/>
                <a:sym typeface="Wingdings"/>
              </a:rPr>
              <a:t>0,47 l/s/m </a:t>
            </a:r>
            <a:r>
              <a:rPr lang="fr" baseline="30000" dirty="0">
                <a:solidFill>
                  <a:prstClr val="black"/>
                </a:solidFill>
                <a:cs typeface="Calibri" panose="020F0502020204030204" pitchFamily="34" charset="0"/>
                <a:sym typeface="Wingdings"/>
              </a:rPr>
              <a:t>2</a:t>
            </a:r>
            <a:r>
              <a:rPr lang="fr" baseline="30000" dirty="0">
                <a:solidFill>
                  <a:prstClr val="black"/>
                </a:solidFill>
                <a:cs typeface="Calibri" panose="020F0502020204030204" pitchFamily="34" charset="0"/>
              </a:rPr>
              <a:t> </a:t>
            </a:r>
            <a:endParaRPr lang="en-US" dirty="0">
              <a:solidFill>
                <a:srgbClr val="FF0000"/>
              </a:solidFill>
              <a:cs typeface="Calibri" panose="020F0502020204030204" pitchFamily="34" charset="0"/>
            </a:endParaRPr>
          </a:p>
          <a:p>
            <a:pPr>
              <a:spcAft>
                <a:spcPts val="600"/>
              </a:spcAft>
            </a:pPr>
            <a:r>
              <a:rPr lang="fr" dirty="0">
                <a:cs typeface="Calibri" panose="020F0502020204030204" pitchFamily="34" charset="0"/>
              </a:rPr>
              <a:t>de conférence : </a:t>
            </a:r>
            <a:r>
              <a:rPr lang="fr" dirty="0">
                <a:solidFill>
                  <a:prstClr val="black"/>
                </a:solidFill>
                <a:cs typeface="Calibri" panose="020F0502020204030204" pitchFamily="34" charset="0"/>
                <a:sym typeface="Wingdings"/>
              </a:rPr>
              <a:t>1.87 l/s/m </a:t>
            </a:r>
            <a:r>
              <a:rPr lang="fr" baseline="30000" dirty="0">
                <a:solidFill>
                  <a:prstClr val="black"/>
                </a:solidFill>
                <a:cs typeface="Calibri" panose="020F0502020204030204" pitchFamily="34" charset="0"/>
                <a:sym typeface="Wingdings"/>
              </a:rPr>
              <a:t>2</a:t>
            </a:r>
            <a:r>
              <a:rPr lang="fr" baseline="30000" dirty="0">
                <a:solidFill>
                  <a:prstClr val="black"/>
                </a:solidFill>
                <a:cs typeface="Calibri" panose="020F0502020204030204" pitchFamily="34" charset="0"/>
              </a:rPr>
              <a:t> </a:t>
            </a:r>
            <a:endParaRPr lang="en-US" dirty="0">
              <a:solidFill>
                <a:srgbClr val="FF0000"/>
              </a:solidFill>
              <a:cs typeface="Calibri" panose="020F0502020204030204" pitchFamily="34" charset="0"/>
            </a:endParaRPr>
          </a:p>
        </p:txBody>
      </p:sp>
      <p:grpSp>
        <p:nvGrpSpPr>
          <p:cNvPr id="2" name="Groupe 1">
            <a:extLst>
              <a:ext uri="{FF2B5EF4-FFF2-40B4-BE49-F238E27FC236}">
                <a16:creationId xmlns:a16="http://schemas.microsoft.com/office/drawing/2014/main" id="{2303FA16-A602-0FA1-A48C-D7841A303213}"/>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405E4F1B-20DE-EB87-E492-590822541F43}"/>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64D4429A-40D7-8A79-2FA7-D98E45F3EA18}"/>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AFE641A8-368D-41E6-4D94-E10DE09F3E8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9362375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3840"/>
            <a:ext cx="2133600" cy="264160"/>
          </a:xfrm>
        </p:spPr>
        <p:txBody>
          <a:bodyPr/>
          <a:lstStyle/>
          <a:p>
            <a:fld id="{243FB592-B9A9-49AA-A86F-4031F7B97808}" type="slidenum">
              <a:rPr lang="en-US" smtClean="0"/>
              <a:t>15</a:t>
            </a:fld>
            <a:endParaRPr lang="en-US" dirty="0"/>
          </a:p>
        </p:txBody>
      </p:sp>
      <p:sp>
        <p:nvSpPr>
          <p:cNvPr id="6" name="Titolo 1">
            <a:extLst>
              <a:ext uri="{FF2B5EF4-FFF2-40B4-BE49-F238E27FC236}">
                <a16:creationId xmlns:a16="http://schemas.microsoft.com/office/drawing/2014/main" id="{16A089E5-01BB-4338-9765-31AF63FC0C37}"/>
              </a:ext>
            </a:extLst>
          </p:cNvPr>
          <p:cNvSpPr txBox="1">
            <a:spLocks/>
          </p:cNvSpPr>
          <p:nvPr/>
        </p:nvSpPr>
        <p:spPr>
          <a:xfrm>
            <a:off x="0" y="0"/>
            <a:ext cx="9144000" cy="7096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fr" sz="2800" dirty="0">
                <a:solidFill>
                  <a:schemeClr val="tx1"/>
                </a:solidFill>
              </a:rPr>
              <a:t>D1.7 – VENTILATION MECANIQUE</a:t>
            </a:r>
            <a:endParaRPr lang="en-GB" sz="2800" dirty="0">
              <a:solidFill>
                <a:schemeClr val="tx1"/>
              </a:solidFill>
            </a:endParaRPr>
          </a:p>
        </p:txBody>
      </p:sp>
      <p:grpSp>
        <p:nvGrpSpPr>
          <p:cNvPr id="7" name="Group 6"/>
          <p:cNvGrpSpPr/>
          <p:nvPr/>
        </p:nvGrpSpPr>
        <p:grpSpPr>
          <a:xfrm>
            <a:off x="5831810" y="2302733"/>
            <a:ext cx="2643338" cy="1747344"/>
            <a:chOff x="6493433" y="4210022"/>
            <a:chExt cx="2643338" cy="1747344"/>
          </a:xfrm>
        </p:grpSpPr>
        <p:pic>
          <p:nvPicPr>
            <p:cNvPr id="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3433" y="4210022"/>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9" name="Rectangle 8"/>
                <p:cNvSpPr/>
                <p:nvPr/>
              </p:nvSpPr>
              <p:spPr>
                <a:xfrm>
                  <a:off x="6519607" y="4783612"/>
                  <a:ext cx="2617164" cy="600164"/>
                </a:xfrm>
                <a:prstGeom prst="rect">
                  <a:avLst/>
                </a:prstGeom>
              </p:spPr>
              <p:txBody>
                <a:bodyPr wrap="square">
                  <a:spAutoFit/>
                </a:bodyPr>
                <a:lstStyle/>
                <a:p>
                  <a:pPr>
                    <a:spcAft>
                      <a:spcPts val="600"/>
                    </a:spcAft>
                  </a:pPr>
                  <a14:m>
                    <m:oMathPara xmlns:m="http://schemas.openxmlformats.org/officeDocument/2006/math">
                      <m:oMathParaPr>
                        <m:jc m:val="centerGroup"/>
                      </m:oMathParaPr>
                      <m:oMath xmlns:m="http://schemas.openxmlformats.org/officeDocument/2006/math">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𝟎</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𝟖𝟕</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 </m:t>
                        </m:r>
                        <m:r>
                          <m:rPr>
                            <m:nor/>
                          </m:rPr>
                          <a:rPr lang="en-US" sz="2800" b="1" i="0" u="sng" dirty="0" smtClean="0">
                            <a:solidFill>
                              <a:srgbClr val="FF0000"/>
                            </a:solidFill>
                            <a:effectLst>
                              <a:outerShdw blurRad="38100" dist="38100" dir="2700000" algn="tl">
                                <a:srgbClr val="000000">
                                  <a:alpha val="43137"/>
                                </a:srgbClr>
                              </a:outerShdw>
                            </a:effectLst>
                          </a:rPr>
                          <m:t>l</m:t>
                        </m:r>
                        <m:r>
                          <m:rPr>
                            <m:nor/>
                          </m:rPr>
                          <a:rPr lang="en-US" sz="2800" b="1" i="0" u="sng" dirty="0" smtClean="0">
                            <a:solidFill>
                              <a:srgbClr val="FF0000"/>
                            </a:solidFill>
                            <a:effectLst>
                              <a:outerShdw blurRad="38100" dist="38100" dir="2700000" algn="tl">
                                <a:srgbClr val="000000">
                                  <a:alpha val="43137"/>
                                </a:srgbClr>
                              </a:outerShdw>
                            </a:effectLst>
                          </a:rPr>
                          <m:t>/</m:t>
                        </m:r>
                        <m:r>
                          <m:rPr>
                            <m:nor/>
                          </m:rPr>
                          <a:rPr lang="en-US" sz="2800" b="1" i="0" u="sng" dirty="0" smtClean="0">
                            <a:solidFill>
                              <a:srgbClr val="FF0000"/>
                            </a:solidFill>
                            <a:effectLst>
                              <a:outerShdw blurRad="38100" dist="38100" dir="2700000" algn="tl">
                                <a:srgbClr val="000000">
                                  <a:alpha val="43137"/>
                                </a:srgbClr>
                              </a:outerShdw>
                            </a:effectLst>
                          </a:rPr>
                          <m:t>s</m:t>
                        </m:r>
                        <m:r>
                          <m:rPr>
                            <m:nor/>
                          </m:rPr>
                          <a:rPr lang="el-GR" sz="2800" b="1" u="sng" dirty="0" smtClean="0">
                            <a:solidFill>
                              <a:srgbClr val="FF0000"/>
                            </a:solidFill>
                            <a:effectLst>
                              <a:outerShdw blurRad="38100" dist="38100" dir="2700000" algn="tl">
                                <a:srgbClr val="000000">
                                  <a:alpha val="43137"/>
                                </a:srgbClr>
                              </a:outerShdw>
                            </a:effectLst>
                          </a:rPr>
                          <m:t>/</m:t>
                        </m:r>
                        <m:r>
                          <m:rPr>
                            <m:nor/>
                          </m:rPr>
                          <a:rPr lang="el-GR" sz="2800" b="1" u="sng" dirty="0" smtClean="0">
                            <a:solidFill>
                              <a:srgbClr val="FF0000"/>
                            </a:solidFill>
                            <a:effectLst>
                              <a:outerShdw blurRad="38100" dist="38100" dir="2700000" algn="tl">
                                <a:srgbClr val="000000">
                                  <a:alpha val="43137"/>
                                </a:srgbClr>
                              </a:outerShdw>
                            </a:effectLst>
                          </a:rPr>
                          <m:t>m</m:t>
                        </m:r>
                        <m:r>
                          <m:rPr>
                            <m:nor/>
                          </m:rPr>
                          <a:rPr lang="en-US" sz="2800" b="1" i="0" u="sng" baseline="30000" dirty="0" smtClean="0">
                            <a:solidFill>
                              <a:srgbClr val="FF0000"/>
                            </a:solidFill>
                            <a:effectLst>
                              <a:outerShdw blurRad="38100" dist="38100" dir="2700000" algn="tl">
                                <a:srgbClr val="000000">
                                  <a:alpha val="43137"/>
                                </a:srgbClr>
                              </a:outerShdw>
                            </a:effectLst>
                          </a:rPr>
                          <m:t>2</m:t>
                        </m:r>
                      </m:oMath>
                    </m:oMathPara>
                  </a14:m>
                  <a:endParaRPr lang="en-GB" sz="2800" b="1" u="sng" baseline="30000" dirty="0">
                    <a:solidFill>
                      <a:srgbClr val="FF0000"/>
                    </a:solidFill>
                    <a:effectLst>
                      <a:outerShdw blurRad="38100" dist="38100" dir="2700000" algn="tl">
                        <a:srgbClr val="000000">
                          <a:alpha val="43137"/>
                        </a:srgbClr>
                      </a:outerShdw>
                    </a:effectLst>
                  </a:endParaRPr>
                </a:p>
              </p:txBody>
            </p:sp>
          </mc:Choice>
          <mc:Fallback xmlns="">
            <p:sp>
              <p:nvSpPr>
                <p:cNvPr id="12" name="Rectangle 11"/>
                <p:cNvSpPr>
                  <a:spLocks noRot="1" noChangeAspect="1" noMove="1" noResize="1" noEditPoints="1" noAdjustHandles="1" noChangeArrowheads="1" noChangeShapeType="1" noTextEdit="1"/>
                </p:cNvSpPr>
                <p:nvPr/>
              </p:nvSpPr>
              <p:spPr>
                <a:xfrm>
                  <a:off x="6519607" y="4783612"/>
                  <a:ext cx="2617164" cy="600164"/>
                </a:xfrm>
                <a:prstGeom prst="rect">
                  <a:avLst/>
                </a:prstGeom>
                <a:blipFill>
                  <a:blip r:embed="rId3"/>
                  <a:stretch>
                    <a:fillRect/>
                  </a:stretch>
                </a:blipFill>
              </p:spPr>
              <p:txBody>
                <a:bodyPr/>
                <a:lstStyle/>
                <a:p>
                  <a:r xmlns:a="http://schemas.openxmlformats.org/drawingml/2006/main">
                    <a:rPr lang="fr">
                      <a:noFill/>
                    </a:rPr>
                    <a:t> </a:t>
                  </a:r>
                </a:p>
              </p:txBody>
            </p:sp>
          </mc:Fallback>
        </mc:AlternateContent>
      </p:grpSp>
      <p:sp>
        <p:nvSpPr>
          <p:cNvPr id="10" name="Rectangle 9"/>
          <p:cNvSpPr/>
          <p:nvPr/>
        </p:nvSpPr>
        <p:spPr>
          <a:xfrm>
            <a:off x="8102531" y="1029555"/>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400" b="1" i="1" dirty="0">
                <a:cs typeface="Calibri" panose="020F0502020204030204" pitchFamily="34" charset="0"/>
              </a:rPr>
              <a:t>Étape 6</a:t>
            </a:r>
            <a:endParaRPr lang="el-GR" sz="2400" dirty="0"/>
          </a:p>
        </p:txBody>
      </p:sp>
      <p:sp>
        <p:nvSpPr>
          <p:cNvPr id="11" name="Rectangle 10"/>
          <p:cNvSpPr/>
          <p:nvPr/>
        </p:nvSpPr>
        <p:spPr>
          <a:xfrm>
            <a:off x="294178" y="1172600"/>
            <a:ext cx="7747179" cy="830997"/>
          </a:xfrm>
          <a:prstGeom prst="rect">
            <a:avLst/>
          </a:prstGeom>
        </p:spPr>
        <p:txBody>
          <a:bodyPr wrap="square">
            <a:spAutoFit/>
          </a:bodyPr>
          <a:lstStyle/>
          <a:p>
            <a:pPr>
              <a:spcAft>
                <a:spcPts val="600"/>
              </a:spcAft>
            </a:pPr>
            <a:r>
              <a:rPr lang="fr" sz="2200" b="1" dirty="0"/>
              <a:t>Calculer le taux de ventilation moyen par </a:t>
            </a:r>
            <a:r>
              <a:rPr lang="fr" sz="2400" b="1" dirty="0"/>
              <a:t>surface </a:t>
            </a:r>
            <a:endParaRPr lang="en-GB" sz="2200" dirty="0"/>
          </a:p>
        </p:txBody>
      </p:sp>
      <p:sp>
        <p:nvSpPr>
          <p:cNvPr id="12" name="Rounded Rectangle 11"/>
          <p:cNvSpPr/>
          <p:nvPr/>
        </p:nvSpPr>
        <p:spPr>
          <a:xfrm>
            <a:off x="798990" y="3457331"/>
            <a:ext cx="3445693" cy="684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800" b="1" dirty="0">
                <a:solidFill>
                  <a:schemeClr val="tx1"/>
                </a:solidFill>
                <a:effectLst>
                  <a:outerShdw blurRad="38100" dist="38100" dir="2700000" algn="tl">
                    <a:srgbClr val="000000">
                      <a:alpha val="43137"/>
                    </a:srgbClr>
                  </a:outerShdw>
                </a:effectLst>
              </a:rPr>
              <a:t>125 </a:t>
            </a:r>
            <a:endParaRPr lang="en-US" sz="2800" b="1" dirty="0">
              <a:solidFill>
                <a:schemeClr val="tx1"/>
              </a:solidFill>
              <a:effectLst>
                <a:outerShdw blurRad="38100" dist="38100" dir="2700000" algn="tl">
                  <a:srgbClr val="000000">
                    <a:alpha val="43137"/>
                  </a:srgbClr>
                </a:outerShdw>
              </a:effectLst>
            </a:endParaRPr>
          </a:p>
        </p:txBody>
      </p:sp>
      <p:sp>
        <p:nvSpPr>
          <p:cNvPr id="13" name="Rounded Rectangle 12"/>
          <p:cNvSpPr/>
          <p:nvPr/>
        </p:nvSpPr>
        <p:spPr>
          <a:xfrm>
            <a:off x="727969" y="2331141"/>
            <a:ext cx="3516714" cy="684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800" b="1" u="sng" dirty="0">
                <a:solidFill>
                  <a:schemeClr val="tx1"/>
                </a:solidFill>
              </a:rPr>
              <a:t>109,1 </a:t>
            </a:r>
            <a:r>
              <a:rPr lang="fr" sz="2800" b="1" dirty="0">
                <a:solidFill>
                  <a:schemeClr val="tx1"/>
                </a:solidFill>
                <a:effectLst>
                  <a:outerShdw blurRad="38100" dist="38100" dir="2700000" algn="tl">
                    <a:srgbClr val="000000">
                      <a:alpha val="43137"/>
                    </a:srgbClr>
                  </a:outerShdw>
                </a:effectLst>
              </a:rPr>
              <a:t>l/s)</a:t>
            </a:r>
            <a:endParaRPr lang="en-US" sz="2800" b="1" dirty="0">
              <a:solidFill>
                <a:schemeClr val="tx1"/>
              </a:solidFill>
              <a:effectLst>
                <a:outerShdw blurRad="38100" dist="38100" dir="2700000" algn="tl">
                  <a:srgbClr val="000000">
                    <a:alpha val="43137"/>
                  </a:srgbClr>
                </a:outerShdw>
              </a:effectLst>
            </a:endParaRPr>
          </a:p>
        </p:txBody>
      </p:sp>
      <p:sp>
        <p:nvSpPr>
          <p:cNvPr id="14" name="Rectangle 13"/>
          <p:cNvSpPr/>
          <p:nvPr/>
        </p:nvSpPr>
        <p:spPr>
          <a:xfrm>
            <a:off x="5258802" y="2743980"/>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5" name="Rectangle 14"/>
          <p:cNvSpPr/>
          <p:nvPr/>
        </p:nvSpPr>
        <p:spPr>
          <a:xfrm>
            <a:off x="-497150" y="2456467"/>
            <a:ext cx="6400800"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6" name="Right Brace 15"/>
          <p:cNvSpPr/>
          <p:nvPr/>
        </p:nvSpPr>
        <p:spPr>
          <a:xfrm>
            <a:off x="4435641" y="2176595"/>
            <a:ext cx="667265" cy="2058101"/>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 name="Groupe 1">
            <a:extLst>
              <a:ext uri="{FF2B5EF4-FFF2-40B4-BE49-F238E27FC236}">
                <a16:creationId xmlns:a16="http://schemas.microsoft.com/office/drawing/2014/main" id="{F0BEB0D1-E9D6-EE9A-7C67-4D4267A7D1B6}"/>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14B4C30A-F3F4-605C-FCAB-981F5D6F6F33}"/>
                </a:ext>
              </a:extLst>
            </p:cNvPr>
            <p:cNvPicPr>
              <a:picLocks noChangeAspect="1"/>
            </p:cNvPicPr>
            <p:nvPr/>
          </p:nvPicPr>
          <p:blipFill>
            <a:blip r:embed="rId4"/>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1F74BCFB-D4E1-0A78-1912-867FF8348FCC}"/>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7" name="Rectangle 16">
              <a:extLst>
                <a:ext uri="{FF2B5EF4-FFF2-40B4-BE49-F238E27FC236}">
                  <a16:creationId xmlns:a16="http://schemas.microsoft.com/office/drawing/2014/main" id="{2CD22700-DFA8-AF1E-8F44-DEE3AE5BD1F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975080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999744"/>
            <a:ext cx="8418576" cy="4752569"/>
          </a:xfrm>
        </p:spPr>
        <p:txBody>
          <a:bodyPr>
            <a:normAutofit/>
          </a:bodyPr>
          <a:lstStyle/>
          <a:p>
            <a:pPr marL="0" indent="0" algn="ctr">
              <a:buNone/>
            </a:pPr>
            <a:endParaRPr lang="en-US" sz="2400" b="1" u="sng" dirty="0">
              <a:latin typeface="Calibri" panose="020F0502020204030204" pitchFamily="34" charset="0"/>
              <a:cs typeface="Calibri" panose="020F0502020204030204" pitchFamily="34" charset="0"/>
            </a:endParaRPr>
          </a:p>
          <a:p>
            <a:pPr marL="0" indent="0" algn="ctr">
              <a:buNone/>
            </a:pPr>
            <a:endParaRPr lang="en-US" sz="2400" b="1" u="sng" dirty="0">
              <a:latin typeface="Calibri" panose="020F0502020204030204" pitchFamily="34" charset="0"/>
              <a:cs typeface="Calibri" panose="020F0502020204030204" pitchFamily="34" charset="0"/>
            </a:endParaRPr>
          </a:p>
          <a:p>
            <a:pPr marL="0" indent="0" algn="ctr">
              <a:buNone/>
            </a:pPr>
            <a:endParaRPr lang="en-US" sz="2400" b="1" u="sng" dirty="0">
              <a:latin typeface="Calibri" panose="020F0502020204030204" pitchFamily="34" charset="0"/>
              <a:cs typeface="Calibri" panose="020F0502020204030204" pitchFamily="34" charset="0"/>
            </a:endParaRPr>
          </a:p>
          <a:p>
            <a:pPr marL="0" indent="0" algn="ctr">
              <a:buNone/>
            </a:pPr>
            <a:endParaRPr lang="en-US" sz="2400" b="1" u="sng" dirty="0">
              <a:latin typeface="Calibri" panose="020F0502020204030204" pitchFamily="34" charset="0"/>
              <a:cs typeface="Calibri" panose="020F0502020204030204" pitchFamily="34" charset="0"/>
            </a:endParaRPr>
          </a:p>
          <a:p>
            <a:pPr marL="0" indent="0" algn="ctr">
              <a:buNone/>
            </a:pPr>
            <a:r>
              <a:rPr lang="fr" sz="2400" b="1" dirty="0">
                <a:latin typeface="Calibri" panose="020F0502020204030204" pitchFamily="34" charset="0"/>
                <a:cs typeface="Calibri" panose="020F0502020204030204" pitchFamily="34" charset="0"/>
              </a:rPr>
              <a:t>EXERCER</a:t>
            </a:r>
          </a:p>
          <a:p>
            <a:pPr marL="0" indent="0">
              <a:buNone/>
            </a:pPr>
            <a:endParaRPr lang="en-US" sz="2400" b="1" u="sng" dirty="0">
              <a:latin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3840"/>
            <a:ext cx="2133600" cy="264160"/>
          </a:xfrm>
        </p:spPr>
        <p:txBody>
          <a:bodyPr/>
          <a:lstStyle/>
          <a:p>
            <a:fld id="{243FB592-B9A9-49AA-A86F-4031F7B97808}" type="slidenum">
              <a:rPr lang="en-US" smtClean="0"/>
              <a:t>16</a:t>
            </a:fld>
            <a:endParaRPr lang="en-US" dirty="0"/>
          </a:p>
        </p:txBody>
      </p:sp>
      <p:sp>
        <p:nvSpPr>
          <p:cNvPr id="6" name="Titolo 1">
            <a:extLst>
              <a:ext uri="{FF2B5EF4-FFF2-40B4-BE49-F238E27FC236}">
                <a16:creationId xmlns:a16="http://schemas.microsoft.com/office/drawing/2014/main" id="{16A089E5-01BB-4338-9765-31AF63FC0C37}"/>
              </a:ext>
            </a:extLst>
          </p:cNvPr>
          <p:cNvSpPr txBox="1">
            <a:spLocks/>
          </p:cNvSpPr>
          <p:nvPr/>
        </p:nvSpPr>
        <p:spPr>
          <a:xfrm>
            <a:off x="0" y="0"/>
            <a:ext cx="9144000" cy="7096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fr" sz="2800" dirty="0">
                <a:solidFill>
                  <a:schemeClr val="tx1"/>
                </a:solidFill>
              </a:rPr>
              <a:t>D1.7 – VENTILATION MECANIQUE</a:t>
            </a:r>
            <a:endParaRPr lang="en-GB" sz="2800" dirty="0">
              <a:solidFill>
                <a:schemeClr val="tx1"/>
              </a:solidFill>
            </a:endParaRPr>
          </a:p>
        </p:txBody>
      </p:sp>
      <p:grpSp>
        <p:nvGrpSpPr>
          <p:cNvPr id="2" name="Groupe 1">
            <a:extLst>
              <a:ext uri="{FF2B5EF4-FFF2-40B4-BE49-F238E27FC236}">
                <a16:creationId xmlns:a16="http://schemas.microsoft.com/office/drawing/2014/main" id="{64E0FFEC-869A-44D3-C8CC-BC3B82C383C1}"/>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43E1C194-BACB-E873-70CB-18223AA5ADF4}"/>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2EC119B3-7650-5AAF-069D-20931356A87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61DF7047-4E77-A755-46A4-8B9316F7518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254498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43FB592-B9A9-49AA-A86F-4031F7B97808}" type="slidenum">
              <a:rPr lang="en-US" smtClean="0"/>
              <a:t>17</a:t>
            </a:fld>
            <a:endParaRPr lang="en-US"/>
          </a:p>
        </p:txBody>
      </p:sp>
      <p:sp>
        <p:nvSpPr>
          <p:cNvPr id="6" name="Titolo 1">
            <a:extLst>
              <a:ext uri="{FF2B5EF4-FFF2-40B4-BE49-F238E27FC236}">
                <a16:creationId xmlns:a16="http://schemas.microsoft.com/office/drawing/2014/main" id="{16A089E5-01BB-4338-9765-31AF63FC0C37}"/>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fr" sz="2800" dirty="0">
                <a:solidFill>
                  <a:schemeClr val="tx1"/>
                </a:solidFill>
              </a:rPr>
              <a:t>D1.7 – VENTILATION MECANIQUE</a:t>
            </a:r>
            <a:endParaRPr lang="en-GB" sz="2800" dirty="0">
              <a:solidFill>
                <a:schemeClr val="tx1"/>
              </a:solidFill>
            </a:endParaRPr>
          </a:p>
        </p:txBody>
      </p:sp>
      <p:sp>
        <p:nvSpPr>
          <p:cNvPr id="7" name="TextBox 6"/>
          <p:cNvSpPr txBox="1"/>
          <p:nvPr/>
        </p:nvSpPr>
        <p:spPr>
          <a:xfrm>
            <a:off x="554634" y="914400"/>
            <a:ext cx="8132166" cy="2554545"/>
          </a:xfrm>
          <a:prstGeom prst="rect">
            <a:avLst/>
          </a:prstGeom>
          <a:noFill/>
        </p:spPr>
        <p:txBody>
          <a:bodyPr wrap="square" rtlCol="0">
            <a:spAutoFit/>
          </a:bodyPr>
          <a:lstStyle/>
          <a:p>
            <a:r>
              <a:rPr lang="fr" sz="2000" dirty="0"/>
              <a:t>Une nouvelle petite habitation est conçue avec les espaces suivants :</a:t>
            </a:r>
          </a:p>
          <a:p>
            <a:endParaRPr lang="en-GB" sz="2000" dirty="0"/>
          </a:p>
          <a:p>
            <a:pPr marL="285750" indent="-285750">
              <a:buFont typeface="Arial" panose="020B0604020202020204" pitchFamily="34" charset="0"/>
              <a:buChar char="•"/>
            </a:pPr>
            <a:r>
              <a:rPr lang="fr" sz="2000" dirty="0"/>
              <a:t>Espace de circulation : 10m </a:t>
            </a:r>
            <a:r>
              <a:rPr lang="fr" sz="2000" baseline="30000" dirty="0"/>
              <a:t>2 </a:t>
            </a:r>
            <a:r>
              <a:rPr lang="fr" sz="2000" dirty="0"/>
              <a:t>; taux de ventilation de 6L/S</a:t>
            </a:r>
          </a:p>
          <a:p>
            <a:pPr marL="285750" indent="-285750">
              <a:buFont typeface="Arial" panose="020B0604020202020204" pitchFamily="34" charset="0"/>
              <a:buChar char="•"/>
            </a:pPr>
            <a:r>
              <a:rPr lang="fr" sz="2000" dirty="0"/>
              <a:t>Séjour et Cuisine : 30m </a:t>
            </a:r>
            <a:r>
              <a:rPr lang="fr" sz="2000" baseline="30000" dirty="0"/>
              <a:t>2 </a:t>
            </a:r>
            <a:r>
              <a:rPr lang="fr" sz="2000" dirty="0"/>
              <a:t>; taux de ventilation 7L/s</a:t>
            </a:r>
          </a:p>
          <a:p>
            <a:pPr marL="285750" indent="-285750">
              <a:buFont typeface="Arial" panose="020B0604020202020204" pitchFamily="34" charset="0"/>
              <a:buChar char="•"/>
            </a:pPr>
            <a:r>
              <a:rPr lang="fr" sz="2000" dirty="0"/>
              <a:t>Chambre 1 : 13m </a:t>
            </a:r>
            <a:r>
              <a:rPr lang="fr" sz="2000" baseline="30000" dirty="0"/>
              <a:t>2 </a:t>
            </a:r>
            <a:r>
              <a:rPr lang="fr" sz="2000" dirty="0"/>
              <a:t>; taux de ventilation 9,1 L/s</a:t>
            </a:r>
          </a:p>
          <a:p>
            <a:pPr marL="285750" indent="-285750">
              <a:buFont typeface="Arial" panose="020B0604020202020204" pitchFamily="34" charset="0"/>
              <a:buChar char="•"/>
            </a:pPr>
            <a:r>
              <a:rPr lang="fr" sz="2000" dirty="0"/>
              <a:t>Chambre 2 : 15m </a:t>
            </a:r>
            <a:r>
              <a:rPr lang="fr" sz="2000" baseline="30000" dirty="0"/>
              <a:t>2 ; </a:t>
            </a:r>
            <a:r>
              <a:rPr lang="fr" sz="2000" dirty="0"/>
              <a:t>taux de ventilation 8L/s</a:t>
            </a:r>
          </a:p>
          <a:p>
            <a:pPr marL="285750" indent="-285750">
              <a:buFont typeface="Arial" panose="020B0604020202020204" pitchFamily="34" charset="0"/>
              <a:buChar char="•"/>
            </a:pPr>
            <a:r>
              <a:rPr lang="fr" sz="2000" dirty="0"/>
              <a:t>Toilettes : 6m </a:t>
            </a:r>
            <a:r>
              <a:rPr lang="fr" sz="2000" baseline="30000" dirty="0"/>
              <a:t>2 </a:t>
            </a:r>
            <a:r>
              <a:rPr lang="fr" sz="2000" dirty="0"/>
              <a:t>; taux de ventilation 5L/s</a:t>
            </a:r>
          </a:p>
          <a:p>
            <a:pPr marL="285750" indent="-285750">
              <a:buFont typeface="Arial" panose="020B0604020202020204" pitchFamily="34" charset="0"/>
              <a:buChar char="•"/>
            </a:pPr>
            <a:endParaRPr lang="en-GB" sz="2000" dirty="0"/>
          </a:p>
        </p:txBody>
      </p:sp>
      <p:grpSp>
        <p:nvGrpSpPr>
          <p:cNvPr id="8" name="Group 7"/>
          <p:cNvGrpSpPr/>
          <p:nvPr/>
        </p:nvGrpSpPr>
        <p:grpSpPr>
          <a:xfrm>
            <a:off x="314960" y="4137285"/>
            <a:ext cx="8514080" cy="1047106"/>
            <a:chOff x="314960" y="4530325"/>
            <a:chExt cx="8514080" cy="871948"/>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2000" b="1" dirty="0"/>
                <a:t>                 Calculer le taux de ventilation par surface intérieure utile </a:t>
              </a:r>
              <a:endParaRPr lang="en-US" sz="2000" b="1" dirty="0"/>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 name="Groupe 1">
            <a:extLst>
              <a:ext uri="{FF2B5EF4-FFF2-40B4-BE49-F238E27FC236}">
                <a16:creationId xmlns:a16="http://schemas.microsoft.com/office/drawing/2014/main" id="{1F9C2BF6-F624-D5D7-8782-D478891FDC8C}"/>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FD55EEEC-F5F8-8187-9DF1-D34BBE0BDD33}"/>
                </a:ext>
              </a:extLst>
            </p:cNvPr>
            <p:cNvPicPr>
              <a:picLocks noChangeAspect="1"/>
            </p:cNvPicPr>
            <p:nvPr/>
          </p:nvPicPr>
          <p:blipFill>
            <a:blip r:embed="rId3"/>
            <a:stretch>
              <a:fillRect/>
            </a:stretch>
          </p:blipFill>
          <p:spPr>
            <a:xfrm>
              <a:off x="304324" y="5918730"/>
              <a:ext cx="1798476" cy="636325"/>
            </a:xfrm>
            <a:prstGeom prst="rect">
              <a:avLst/>
            </a:prstGeom>
          </p:spPr>
        </p:pic>
        <p:sp>
          <p:nvSpPr>
            <p:cNvPr id="5" name="ZoneTexte 4">
              <a:extLst>
                <a:ext uri="{FF2B5EF4-FFF2-40B4-BE49-F238E27FC236}">
                  <a16:creationId xmlns:a16="http://schemas.microsoft.com/office/drawing/2014/main" id="{1C30E4C5-44A6-1654-D9B5-836FB957610E}"/>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AD33272B-2ACE-7D52-6689-0922BBF33D4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82827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600201"/>
            <a:ext cx="8418576" cy="4152112"/>
          </a:xfrm>
        </p:spPr>
        <p:txBody>
          <a:bodyPr>
            <a:normAutofit/>
          </a:bodyPr>
          <a:lstStyle/>
          <a:p>
            <a:pPr marL="0" indent="0" algn="ctr">
              <a:buNone/>
            </a:pPr>
            <a:endParaRPr lang="en-US" sz="3600" b="1" dirty="0">
              <a:solidFill>
                <a:schemeClr val="tx1">
                  <a:lumMod val="50000"/>
                  <a:lumOff val="50000"/>
                </a:schemeClr>
              </a:solidFill>
            </a:endParaRPr>
          </a:p>
          <a:p>
            <a:pPr marL="0" indent="0" algn="ctr">
              <a:buNone/>
            </a:pPr>
            <a:endParaRPr lang="en-US" sz="3600" b="1" dirty="0">
              <a:solidFill>
                <a:schemeClr val="tx1">
                  <a:lumMod val="50000"/>
                  <a:lumOff val="50000"/>
                </a:schemeClr>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3360"/>
            <a:ext cx="2133600" cy="262103"/>
          </a:xfrm>
        </p:spPr>
        <p:txBody>
          <a:bodyPr/>
          <a:lstStyle/>
          <a:p>
            <a:fld id="{243FB592-B9A9-49AA-A86F-4031F7B97808}" type="slidenum">
              <a:rPr lang="en-US" smtClean="0"/>
              <a:t>2</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b="1" dirty="0" smtClean="0">
                <a:solidFill>
                  <a:schemeClr val="tx1"/>
                </a:solidFill>
              </a:rPr>
              <a:t>D1.7 – </a:t>
            </a:r>
            <a:r>
              <a:rPr lang="fr" sz="2800" dirty="0">
                <a:solidFill>
                  <a:schemeClr val="tx1"/>
                </a:solidFill>
              </a:rPr>
              <a:t>VENTILATION MECANIQUE</a:t>
            </a:r>
            <a:endParaRPr lang="it-IT" sz="2800" b="1" dirty="0">
              <a:solidFill>
                <a:schemeClr val="tx1"/>
              </a:solidFill>
            </a:endParaRPr>
          </a:p>
        </p:txBody>
      </p:sp>
      <p:graphicFrame>
        <p:nvGraphicFramePr>
          <p:cNvPr id="7" name="Tabella 6">
            <a:extLst>
              <a:ext uri="{FF2B5EF4-FFF2-40B4-BE49-F238E27FC236}">
                <a16:creationId xmlns:a16="http://schemas.microsoft.com/office/drawing/2014/main" id="{7E9018D4-8DC4-9C40-9C93-D77459A72D45}"/>
              </a:ext>
            </a:extLst>
          </p:cNvPr>
          <p:cNvGraphicFramePr>
            <a:graphicFrameLocks noGrp="1"/>
          </p:cNvGraphicFramePr>
          <p:nvPr>
            <p:extLst>
              <p:ext uri="{D42A27DB-BD31-4B8C-83A1-F6EECF244321}">
                <p14:modId xmlns:p14="http://schemas.microsoft.com/office/powerpoint/2010/main" val="486524234"/>
              </p:ext>
            </p:extLst>
          </p:nvPr>
        </p:nvGraphicFramePr>
        <p:xfrm>
          <a:off x="558800" y="2206752"/>
          <a:ext cx="8128000" cy="1296797"/>
        </p:xfrm>
        <a:graphic>
          <a:graphicData uri="http://schemas.openxmlformats.org/drawingml/2006/table">
            <a:tbl>
              <a:tblPr firstRow="1" bandRow="1">
                <a:tableStyleId>{F5AB1C69-6EDB-4FF4-983F-18BD219EF322}</a:tableStyleId>
              </a:tblPr>
              <a:tblGrid>
                <a:gridCol w="4052277">
                  <a:extLst>
                    <a:ext uri="{9D8B030D-6E8A-4147-A177-3AD203B41FA5}">
                      <a16:colId xmlns:a16="http://schemas.microsoft.com/office/drawing/2014/main" val="2485450507"/>
                    </a:ext>
                  </a:extLst>
                </a:gridCol>
                <a:gridCol w="4075723">
                  <a:extLst>
                    <a:ext uri="{9D8B030D-6E8A-4147-A177-3AD203B41FA5}">
                      <a16:colId xmlns:a16="http://schemas.microsoft.com/office/drawing/2014/main" val="4179020819"/>
                    </a:ext>
                  </a:extLst>
                </a:gridCol>
              </a:tblGrid>
              <a:tr h="555117">
                <a:tc gridSpan="2">
                  <a:txBody>
                    <a:bodyPr/>
                    <a:lstStyle/>
                    <a:p>
                      <a:pPr algn="ctr">
                        <a:lnSpc>
                          <a:spcPct val="115000"/>
                        </a:lnSpc>
                        <a:spcAft>
                          <a:spcPts val="0"/>
                        </a:spcAft>
                      </a:pPr>
                      <a:r>
                        <a:rPr lang="fr" sz="2400" dirty="0">
                          <a:effectLst/>
                        </a:rPr>
                        <a:t>D1.7 – VENTILATION </a:t>
                      </a:r>
                      <a:r>
                        <a:rPr lang="fr" sz="2400" dirty="0">
                          <a:solidFill>
                            <a:schemeClr val="bg1"/>
                          </a:solidFill>
                        </a:rPr>
                        <a:t>MÉCANIQUE</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15000"/>
                        </a:lnSpc>
                        <a:spcAft>
                          <a:spcPts val="0"/>
                        </a:spcAft>
                      </a:pP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7205820"/>
                  </a:ext>
                </a:extLst>
              </a:tr>
              <a:tr h="370840">
                <a:tc>
                  <a:txBody>
                    <a:bodyPr/>
                    <a:lstStyle/>
                    <a:p>
                      <a:pPr algn="ctr">
                        <a:lnSpc>
                          <a:spcPct val="115000"/>
                        </a:lnSpc>
                        <a:spcAft>
                          <a:spcPts val="0"/>
                        </a:spcAft>
                      </a:pPr>
                      <a:r>
                        <a:rPr lang="fr" sz="1800" dirty="0">
                          <a:effectLst/>
                        </a:rPr>
                        <a:t>THEME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r" sz="1800" dirty="0">
                          <a:effectLst/>
                        </a:rPr>
                        <a:t>CATÉGORIE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2852143"/>
                  </a:ext>
                </a:extLst>
              </a:tr>
              <a:tr h="370840">
                <a:tc>
                  <a:txBody>
                    <a:bodyPr/>
                    <a:lstStyle/>
                    <a:p>
                      <a:pPr algn="ctr"/>
                      <a:r>
                        <a:rPr lang="fr" sz="1800" dirty="0"/>
                        <a:t>D. Qualité de l'environnement intérieur</a:t>
                      </a:r>
                      <a:endParaRPr lang="en-US" sz="1800" dirty="0"/>
                    </a:p>
                  </a:txBody>
                  <a:tcPr/>
                </a:tc>
                <a:tc>
                  <a:txBody>
                    <a:bodyPr/>
                    <a:lstStyle/>
                    <a:p>
                      <a:pPr algn="ctr"/>
                      <a:r>
                        <a:rPr lang="fr" sz="1800" dirty="0"/>
                        <a:t>D.1 Qualité de l'air intérieur et ventilation</a:t>
                      </a:r>
                      <a:endParaRPr lang="en-US" sz="1800" dirty="0"/>
                    </a:p>
                  </a:txBody>
                  <a:tcPr/>
                </a:tc>
                <a:extLst>
                  <a:ext uri="{0D108BD9-81ED-4DB2-BD59-A6C34878D82A}">
                    <a16:rowId xmlns:a16="http://schemas.microsoft.com/office/drawing/2014/main" val="588392747"/>
                  </a:ext>
                </a:extLst>
              </a:tr>
            </a:tbl>
          </a:graphicData>
        </a:graphic>
      </p:graphicFrame>
      <p:grpSp>
        <p:nvGrpSpPr>
          <p:cNvPr id="2" name="Groupe 1">
            <a:extLst>
              <a:ext uri="{FF2B5EF4-FFF2-40B4-BE49-F238E27FC236}">
                <a16:creationId xmlns:a16="http://schemas.microsoft.com/office/drawing/2014/main" id="{03FC2796-2783-A5DF-6311-2F2CF821D62B}"/>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6B168046-A6F5-1E81-D317-1001DAC6C92C}"/>
                </a:ext>
              </a:extLst>
            </p:cNvPr>
            <p:cNvPicPr>
              <a:picLocks noChangeAspect="1"/>
            </p:cNvPicPr>
            <p:nvPr/>
          </p:nvPicPr>
          <p:blipFill>
            <a:blip r:embed="rId2"/>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902E7AB5-193D-4613-14CF-9DF6FA2CF8AB}"/>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37FF0217-CBCA-1365-9681-98E135E7CB5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494812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457200" y="1036320"/>
            <a:ext cx="8229600" cy="5089843"/>
          </a:xfrm>
        </p:spPr>
        <p:txBody>
          <a:bodyPr>
            <a:normAutofit/>
          </a:bodyPr>
          <a:lstStyle/>
          <a:p>
            <a:pPr marL="0" indent="0">
              <a:buNone/>
            </a:pPr>
            <a:r>
              <a:rPr lang="fr" sz="2400" b="1" u="sng" dirty="0">
                <a:latin typeface="Calibri" panose="020F0502020204030204" pitchFamily="34" charset="0"/>
                <a:cs typeface="Calibri" panose="020F0502020204030204" pitchFamily="34" charset="0"/>
              </a:rPr>
              <a:t>INDICATEUR</a:t>
            </a:r>
            <a:r>
              <a:rPr lang="fr" sz="2400" b="1" dirty="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3360"/>
            <a:ext cx="2133600" cy="273078"/>
          </a:xfrm>
        </p:spPr>
        <p:txBody>
          <a:bodyPr/>
          <a:lstStyle/>
          <a:p>
            <a:fld id="{243FB592-B9A9-49AA-A86F-4031F7B97808}" type="slidenum">
              <a:rPr lang="en-US" smtClean="0"/>
              <a:t>3</a:t>
            </a:fld>
            <a:endParaRPr lang="en-US"/>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2968883806"/>
              </p:ext>
            </p:extLst>
          </p:nvPr>
        </p:nvGraphicFramePr>
        <p:xfrm>
          <a:off x="457200" y="1856368"/>
          <a:ext cx="8182272" cy="1437640"/>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1177529">
                  <a:extLst>
                    <a:ext uri="{9D8B030D-6E8A-4147-A177-3AD203B41FA5}">
                      <a16:colId xmlns:a16="http://schemas.microsoft.com/office/drawing/2014/main" val="125890587"/>
                    </a:ext>
                  </a:extLst>
                </a:gridCol>
                <a:gridCol w="1597688">
                  <a:extLst>
                    <a:ext uri="{9D8B030D-6E8A-4147-A177-3AD203B41FA5}">
                      <a16:colId xmlns:a16="http://schemas.microsoft.com/office/drawing/2014/main" val="2093439941"/>
                    </a:ext>
                  </a:extLst>
                </a:gridCol>
                <a:gridCol w="2670751">
                  <a:extLst>
                    <a:ext uri="{9D8B030D-6E8A-4147-A177-3AD203B41FA5}">
                      <a16:colId xmlns:a16="http://schemas.microsoft.com/office/drawing/2014/main" val="1306176470"/>
                    </a:ext>
                  </a:extLst>
                </a:gridCol>
              </a:tblGrid>
              <a:tr h="370840">
                <a:tc>
                  <a:txBody>
                    <a:bodyPr/>
                    <a:lstStyle/>
                    <a:p>
                      <a:r>
                        <a:rPr lang="fr" sz="1600" dirty="0" err="1"/>
                        <a:t>Description</a:t>
                      </a:r>
                      <a:endParaRPr lang="it-IT" sz="1600" dirty="0"/>
                    </a:p>
                  </a:txBody>
                  <a:tcPr/>
                </a:tc>
                <a:tc>
                  <a:txBody>
                    <a:bodyPr/>
                    <a:lstStyle/>
                    <a:p>
                      <a:r>
                        <a:rPr lang="fr" sz="1600" dirty="0"/>
                        <a:t>Unité</a:t>
                      </a:r>
                    </a:p>
                  </a:txBody>
                  <a:tcPr/>
                </a:tc>
                <a:tc>
                  <a:txBody>
                    <a:bodyPr/>
                    <a:lstStyle/>
                    <a:p>
                      <a:r>
                        <a:rPr lang="fr" sz="1600" dirty="0"/>
                        <a:t>Stade du projet</a:t>
                      </a:r>
                    </a:p>
                  </a:txBody>
                  <a:tcPr/>
                </a:tc>
                <a:tc>
                  <a:txBody>
                    <a:bodyPr/>
                    <a:lstStyle/>
                    <a:p>
                      <a:r>
                        <a:rPr lang="fr" sz="1600" dirty="0"/>
                        <a:t>La source de données</a:t>
                      </a:r>
                    </a:p>
                  </a:txBody>
                  <a:tcPr/>
                </a:tc>
                <a:extLst>
                  <a:ext uri="{0D108BD9-81ED-4DB2-BD59-A6C34878D82A}">
                    <a16:rowId xmlns:a16="http://schemas.microsoft.com/office/drawing/2014/main" val="3467756336"/>
                  </a:ext>
                </a:extLst>
              </a:tr>
              <a:tr h="370840">
                <a:tc>
                  <a:txBody>
                    <a:bodyPr/>
                    <a:lstStyle/>
                    <a:p>
                      <a:r>
                        <a:rPr lang="fr" sz="1600" u="none" strike="noStrike" kern="1200" baseline="0" dirty="0"/>
                        <a:t>Taux de ventilation mécanique par surface intérieure utile</a:t>
                      </a:r>
                      <a:endParaRPr lang="en-US" sz="1600" dirty="0">
                        <a:effectLst/>
                      </a:endParaRPr>
                    </a:p>
                  </a:txBody>
                  <a:tcPr anchor="ctr"/>
                </a:tc>
                <a:tc>
                  <a:txBody>
                    <a:bodyPr/>
                    <a:lstStyle/>
                    <a:p>
                      <a:pPr algn="ctr"/>
                      <a:r>
                        <a:rPr lang="fr" sz="1600" u="none" strike="noStrike" kern="1200" baseline="0" dirty="0"/>
                        <a:t>l/s/m </a:t>
                      </a:r>
                      <a:r>
                        <a:rPr lang="fr" sz="1600" u="none" strike="noStrike" kern="1200" baseline="30000" dirty="0"/>
                        <a:t>2</a:t>
                      </a:r>
                      <a:endParaRPr lang="it-IT" sz="1600" kern="1200" baseline="300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r>
                        <a:rPr lang="fr" sz="1600" dirty="0"/>
                        <a:t>Conception</a:t>
                      </a:r>
                    </a:p>
                    <a:p>
                      <a:r>
                        <a:rPr lang="fr" sz="1600" dirty="0"/>
                        <a:t>____________</a:t>
                      </a:r>
                    </a:p>
                    <a:p>
                      <a:r>
                        <a:rPr lang="fr" sz="1600" dirty="0"/>
                        <a:t>Occupation</a:t>
                      </a:r>
                      <a:endParaRPr lang="it-IT" sz="1600" dirty="0">
                        <a:latin typeface="Calibri" panose="020F0502020204030204" pitchFamily="34" charset="0"/>
                        <a:cs typeface="Calibri" panose="020F0502020204030204" pitchFamily="34" charset="0"/>
                      </a:endParaRPr>
                    </a:p>
                  </a:txBody>
                  <a:tcPr/>
                </a:tc>
                <a:tc>
                  <a:txBody>
                    <a:bodyPr/>
                    <a:lstStyle/>
                    <a:p>
                      <a:r>
                        <a:rPr lang="fr" sz="1600" dirty="0" err="1"/>
                        <a:t>Estimation</a:t>
                      </a:r>
                      <a:endParaRPr lang="it-IT" sz="1600" dirty="0"/>
                    </a:p>
                    <a:p>
                      <a:r>
                        <a:rPr lang="fr" sz="1600" dirty="0"/>
                        <a:t>____________</a:t>
                      </a:r>
                    </a:p>
                    <a:p>
                      <a:r>
                        <a:rPr lang="fr" sz="1600" dirty="0"/>
                        <a:t>Des mesures</a:t>
                      </a:r>
                      <a:endParaRPr lang="it-IT" sz="1600" dirty="0"/>
                    </a:p>
                    <a:p>
                      <a:endParaRPr lang="it-IT"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22151201"/>
                  </a:ext>
                </a:extLst>
              </a:tr>
            </a:tbl>
          </a:graphicData>
        </a:graphic>
      </p:graphicFrame>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D1.7 – VENTILATION MECANIQUE</a:t>
            </a:r>
            <a:endParaRPr lang="it-IT" sz="2800" b="1" dirty="0">
              <a:solidFill>
                <a:schemeClr val="tx1"/>
              </a:solidFill>
            </a:endParaRPr>
          </a:p>
        </p:txBody>
      </p:sp>
      <p:sp>
        <p:nvSpPr>
          <p:cNvPr id="7" name="Rectangle 6"/>
          <p:cNvSpPr/>
          <p:nvPr/>
        </p:nvSpPr>
        <p:spPr>
          <a:xfrm>
            <a:off x="835712" y="4235976"/>
            <a:ext cx="7964867" cy="369332"/>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 dirty="0"/>
              <a:t>Uniquement pour les bâtiments avec des systèmes de ventilation mécanique</a:t>
            </a:r>
            <a:endParaRPr lang="en-US" dirty="0"/>
          </a:p>
        </p:txBody>
      </p:sp>
      <p:pic>
        <p:nvPicPr>
          <p:cNvPr id="8"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4233664"/>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BEC9CB7C-0317-2856-DEDF-2A3ACA82BF6F}"/>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E5A6E2EF-5902-981A-79D6-E0E5F7A6B588}"/>
                </a:ext>
              </a:extLst>
            </p:cNvPr>
            <p:cNvPicPr>
              <a:picLocks noChangeAspect="1"/>
            </p:cNvPicPr>
            <p:nvPr/>
          </p:nvPicPr>
          <p:blipFill>
            <a:blip r:embed="rId3"/>
            <a:stretch>
              <a:fillRect/>
            </a:stretch>
          </p:blipFill>
          <p:spPr>
            <a:xfrm>
              <a:off x="304324" y="5918730"/>
              <a:ext cx="1798476" cy="636325"/>
            </a:xfrm>
            <a:prstGeom prst="rect">
              <a:avLst/>
            </a:prstGeom>
          </p:spPr>
        </p:pic>
        <p:sp>
          <p:nvSpPr>
            <p:cNvPr id="9" name="ZoneTexte 8">
              <a:extLst>
                <a:ext uri="{FF2B5EF4-FFF2-40B4-BE49-F238E27FC236}">
                  <a16:creationId xmlns:a16="http://schemas.microsoft.com/office/drawing/2014/main" id="{2B267315-7344-9B1B-4545-1B4E46DD693A}"/>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B0E8ECE0-0626-0272-EE53-287E2A9B0DB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442359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362712" y="1132815"/>
            <a:ext cx="8418576" cy="4482465"/>
          </a:xfrm>
        </p:spPr>
        <p:txBody>
          <a:bodyPr>
            <a:normAutofit/>
          </a:bodyPr>
          <a:lstStyle/>
          <a:p>
            <a:pPr marL="0" indent="0">
              <a:buNone/>
            </a:pPr>
            <a:r>
              <a:rPr lang="fr" sz="2400" b="1" u="sng" dirty="0">
                <a:latin typeface="Calibri" panose="020F0502020204030204" pitchFamily="34" charset="0"/>
                <a:cs typeface="Calibri" panose="020F0502020204030204" pitchFamily="34" charset="0"/>
              </a:rPr>
              <a:t>OBJECTIF</a:t>
            </a:r>
          </a:p>
          <a:p>
            <a:pPr marL="0" indent="0">
              <a:buNone/>
            </a:pP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3520"/>
            <a:ext cx="2133600" cy="284480"/>
          </a:xfrm>
        </p:spPr>
        <p:txBody>
          <a:bodyPr/>
          <a:lstStyle/>
          <a:p>
            <a:fld id="{243FB592-B9A9-49AA-A86F-4031F7B97808}" type="slidenum">
              <a:rPr lang="en-US" smtClean="0"/>
              <a:t>4</a:t>
            </a:fld>
            <a:endParaRPr lang="en-US"/>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fr" sz="2800" dirty="0">
                <a:solidFill>
                  <a:schemeClr val="tx1"/>
                </a:solidFill>
              </a:rPr>
              <a:t>D1.7 – VENTILATION MECANIQUE</a:t>
            </a:r>
            <a:endParaRPr lang="it-IT" sz="2800" b="1" dirty="0">
              <a:solidFill>
                <a:schemeClr val="tx1"/>
              </a:solidFill>
            </a:endParaRPr>
          </a:p>
        </p:txBody>
      </p:sp>
      <p:sp>
        <p:nvSpPr>
          <p:cNvPr id="8" name="Rectangle 7"/>
          <p:cNvSpPr/>
          <p:nvPr/>
        </p:nvSpPr>
        <p:spPr>
          <a:xfrm>
            <a:off x="362712" y="1891632"/>
            <a:ext cx="8602868" cy="830997"/>
          </a:xfrm>
          <a:prstGeom prst="rect">
            <a:avLst/>
          </a:prstGeom>
        </p:spPr>
        <p:txBody>
          <a:bodyPr wrap="square">
            <a:spAutoFit/>
          </a:bodyPr>
          <a:lstStyle/>
          <a:p>
            <a:r>
              <a:rPr lang="fr" sz="2400" dirty="0"/>
              <a:t>Assurer un taux de renouvellement d'air efficace facilitant une haute qualité de l'air intérieur et des conditions de confort thermique intérieur suffisantes</a:t>
            </a:r>
          </a:p>
        </p:txBody>
      </p:sp>
      <p:pic>
        <p:nvPicPr>
          <p:cNvPr id="2" name="Picture 1"/>
          <p:cNvPicPr>
            <a:picLocks noChangeAspect="1"/>
          </p:cNvPicPr>
          <p:nvPr/>
        </p:nvPicPr>
        <p:blipFill>
          <a:blip r:embed="rId2"/>
          <a:stretch>
            <a:fillRect/>
          </a:stretch>
        </p:blipFill>
        <p:spPr>
          <a:xfrm>
            <a:off x="3619500" y="3022910"/>
            <a:ext cx="1905000" cy="1905000"/>
          </a:xfrm>
          <a:prstGeom prst="rect">
            <a:avLst/>
          </a:prstGeom>
          <a:ln>
            <a:noFill/>
          </a:ln>
          <a:effectLst>
            <a:outerShdw blurRad="292100" dist="139700" dir="2700000" algn="tl" rotWithShape="0">
              <a:srgbClr val="333333">
                <a:alpha val="65000"/>
              </a:srgbClr>
            </a:outerShdw>
          </a:effectLst>
        </p:spPr>
      </p:pic>
      <p:grpSp>
        <p:nvGrpSpPr>
          <p:cNvPr id="4" name="Groupe 3">
            <a:extLst>
              <a:ext uri="{FF2B5EF4-FFF2-40B4-BE49-F238E27FC236}">
                <a16:creationId xmlns:a16="http://schemas.microsoft.com/office/drawing/2014/main" id="{58599E02-286D-828F-0AC3-8E4F6D1E669F}"/>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A52FB6E1-0ACE-7A55-DDC5-D94CBAF051B5}"/>
                </a:ext>
              </a:extLst>
            </p:cNvPr>
            <p:cNvPicPr>
              <a:picLocks noChangeAspect="1"/>
            </p:cNvPicPr>
            <p:nvPr/>
          </p:nvPicPr>
          <p:blipFill>
            <a:blip r:embed="rId3"/>
            <a:stretch>
              <a:fillRect/>
            </a:stretch>
          </p:blipFill>
          <p:spPr>
            <a:xfrm>
              <a:off x="304324" y="5918730"/>
              <a:ext cx="1798476" cy="636325"/>
            </a:xfrm>
            <a:prstGeom prst="rect">
              <a:avLst/>
            </a:prstGeom>
          </p:spPr>
        </p:pic>
        <p:sp>
          <p:nvSpPr>
            <p:cNvPr id="9" name="ZoneTexte 8">
              <a:extLst>
                <a:ext uri="{FF2B5EF4-FFF2-40B4-BE49-F238E27FC236}">
                  <a16:creationId xmlns:a16="http://schemas.microsoft.com/office/drawing/2014/main" id="{64C33798-306E-9440-D6ED-AC11E697893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660D175A-063D-C98C-38FF-41F4AD0D39F1}"/>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998593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121664"/>
            <a:ext cx="6660896" cy="4630649"/>
          </a:xfrm>
        </p:spPr>
        <p:txBody>
          <a:bodyPr>
            <a:normAutofit fontScale="92500" lnSpcReduction="20000"/>
          </a:bodyPr>
          <a:lstStyle/>
          <a:p>
            <a:pPr marL="0" indent="0">
              <a:buNone/>
            </a:pPr>
            <a:r>
              <a:rPr lang="fr" sz="2400" b="1" u="sng" dirty="0">
                <a:latin typeface="Calibri" panose="020F0502020204030204" pitchFamily="34" charset="0"/>
                <a:cs typeface="Calibri" panose="020F0502020204030204" pitchFamily="34" charset="0"/>
              </a:rPr>
              <a:t>DESCRIPTION</a:t>
            </a:r>
            <a:endParaRPr lang="en-US" sz="2400" b="1" u="sng" dirty="0">
              <a:latin typeface="Calibri" panose="020F0502020204030204" pitchFamily="34" charset="0"/>
              <a:cs typeface="Calibri" panose="020F0502020204030204" pitchFamily="34" charset="0"/>
            </a:endParaRPr>
          </a:p>
          <a:p>
            <a:pPr marL="0" indent="0">
              <a:buNone/>
            </a:pPr>
            <a:endParaRPr lang="en-US" sz="2400" b="1" u="sng" dirty="0">
              <a:latin typeface="Calibri" panose="020F0502020204030204" pitchFamily="34" charset="0"/>
            </a:endParaRPr>
          </a:p>
          <a:p>
            <a:pPr marL="0" indent="0">
              <a:buNone/>
            </a:pPr>
            <a:r>
              <a:rPr lang="fr" sz="2400" dirty="0"/>
              <a:t>Cet indicateur mesure le nombre de fois par heure que de l'air neuf provenant de l'extérieur pénètre dans une pièce et est mélangé et échangé avec l'ancien air provenant de l'intérieur.</a:t>
            </a:r>
            <a:endParaRPr lang="en-GB" sz="2400" dirty="0"/>
          </a:p>
          <a:p>
            <a:pPr marL="0" indent="0">
              <a:buNone/>
            </a:pPr>
            <a:endParaRPr lang="en-GB" sz="2400" dirty="0"/>
          </a:p>
          <a:p>
            <a:pPr marL="0" indent="0">
              <a:buNone/>
            </a:pPr>
            <a:r>
              <a:rPr lang="fr" sz="2400" dirty="0"/>
              <a:t>Un faible taux de renouvellement d'air entraîne des allergènes, des polluants et des irritants piégés qui peuvent dégrader la qualité de l'air intérieur et affecter le bien-être des occupants</a:t>
            </a:r>
          </a:p>
          <a:p>
            <a:pPr marL="0" indent="0">
              <a:buNone/>
            </a:pPr>
            <a:endParaRPr lang="en-US" sz="1800" dirty="0"/>
          </a:p>
          <a:p>
            <a:pPr marL="0" indent="0">
              <a:buNone/>
            </a:pPr>
            <a:r>
              <a:rPr lang="fr" sz="2400" dirty="0"/>
              <a:t>Un taux de renouvellement d'air élevé entraîne un inconfort thermique et un gaspillage d'énergie</a:t>
            </a: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3520"/>
            <a:ext cx="2133600" cy="284480"/>
          </a:xfrm>
        </p:spPr>
        <p:txBody>
          <a:bodyPr/>
          <a:lstStyle/>
          <a:p>
            <a:fld id="{243FB592-B9A9-49AA-A86F-4031F7B97808}" type="slidenum">
              <a:rPr lang="en-US" smtClean="0"/>
              <a:t>5</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800" dirty="0">
                <a:solidFill>
                  <a:schemeClr val="tx1"/>
                </a:solidFill>
              </a:rPr>
              <a:t>D1.7 – VENTILATION MECANIQUE</a:t>
            </a:r>
            <a:endParaRPr lang="it-IT" sz="2800" b="1" dirty="0">
              <a:solidFill>
                <a:schemeClr val="tx1"/>
              </a:solidFill>
            </a:endParaRPr>
          </a:p>
        </p:txBody>
      </p:sp>
      <p:pic>
        <p:nvPicPr>
          <p:cNvPr id="7" name="Picture 6">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4587" y="870555"/>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p:cNvPicPr>
            <a:picLocks noChangeAspect="1" noChangeArrowheads="1"/>
          </p:cNvPicPr>
          <p:nvPr/>
        </p:nvPicPr>
        <p:blipFill>
          <a:blip r:embed="rId4">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6484239" y="2823989"/>
            <a:ext cx="2490493" cy="2048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e 1">
            <a:extLst>
              <a:ext uri="{FF2B5EF4-FFF2-40B4-BE49-F238E27FC236}">
                <a16:creationId xmlns:a16="http://schemas.microsoft.com/office/drawing/2014/main" id="{BE4A0C4B-6160-97DB-48E6-3A0D16E2B2E4}"/>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4CA5C649-89D8-D5EE-832F-B06EA0ED7D11}"/>
                </a:ext>
              </a:extLst>
            </p:cNvPr>
            <p:cNvPicPr>
              <a:picLocks noChangeAspect="1"/>
            </p:cNvPicPr>
            <p:nvPr/>
          </p:nvPicPr>
          <p:blipFill>
            <a:blip r:embed="rId5"/>
            <a:stretch>
              <a:fillRect/>
            </a:stretch>
          </p:blipFill>
          <p:spPr>
            <a:xfrm>
              <a:off x="304324" y="5918730"/>
              <a:ext cx="1798476" cy="636325"/>
            </a:xfrm>
            <a:prstGeom prst="rect">
              <a:avLst/>
            </a:prstGeom>
          </p:spPr>
        </p:pic>
        <p:sp>
          <p:nvSpPr>
            <p:cNvPr id="9" name="ZoneTexte 8">
              <a:extLst>
                <a:ext uri="{FF2B5EF4-FFF2-40B4-BE49-F238E27FC236}">
                  <a16:creationId xmlns:a16="http://schemas.microsoft.com/office/drawing/2014/main" id="{5AA016D6-141D-034E-53A7-DC7B0DDCE17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74A4107E-66C4-D426-DE86-4AF7A6713A6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012756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926593"/>
            <a:ext cx="8641600" cy="5061612"/>
          </a:xfrm>
        </p:spPr>
        <p:txBody>
          <a:bodyPr>
            <a:normAutofit/>
          </a:bodyPr>
          <a:lstStyle/>
          <a:p>
            <a:pPr marL="0" indent="0">
              <a:buNone/>
            </a:pPr>
            <a:r>
              <a:rPr lang="fr" sz="2000" b="1" u="sng" dirty="0">
                <a:latin typeface="Calibri" panose="020F0502020204030204" pitchFamily="34" charset="0"/>
                <a:cs typeface="Calibri" panose="020F0502020204030204" pitchFamily="34" charset="0"/>
              </a:rPr>
              <a:t>LIMITE ET PORTÉE</a:t>
            </a:r>
          </a:p>
          <a:p>
            <a:pPr marL="0" indent="0">
              <a:buNone/>
            </a:pPr>
            <a:endParaRPr lang="en-US" sz="1800" b="1" u="sng" dirty="0">
              <a:latin typeface="Calibri" panose="020F0502020204030204" pitchFamily="34" charset="0"/>
            </a:endParaRPr>
          </a:p>
          <a:p>
            <a:pPr marL="0" indent="0">
              <a:buNone/>
            </a:pPr>
            <a:r>
              <a:rPr lang="fr" sz="2000" dirty="0"/>
              <a:t>Le périmètre d'évaluation est celui de l'immeuble espace conditionné utile.</a:t>
            </a:r>
            <a:endParaRPr lang="en-GB" sz="2000" dirty="0"/>
          </a:p>
          <a:p>
            <a:pPr marL="0" indent="0">
              <a:buNone/>
            </a:pPr>
            <a:endParaRPr lang="en-GB" sz="1000" dirty="0"/>
          </a:p>
          <a:p>
            <a:pPr marL="0" indent="0">
              <a:buNone/>
            </a:pPr>
            <a:r>
              <a:rPr lang="fr" sz="2000" dirty="0"/>
              <a:t>Pour un bâtiment occupé, les mesures sont effectuées dans tous les espaces ayant des fonctions caractéristiques du bâtiment (ex : espaces de bureaux, salle de réunion, cafétéria), des orientations différentes (ex : du côté d'une façade donnant sur rue), et des étages (ex : premier, milieu et dernier étage). La valeur de l'indicateur pour le bâtiment est ensuite calculée comme une moyenne pondérée des mesures correspondantes .</a:t>
            </a:r>
          </a:p>
          <a:p>
            <a:pPr marL="0" indent="0">
              <a:buNone/>
            </a:pPr>
            <a:endParaRPr lang="en-GB" sz="1000" dirty="0"/>
          </a:p>
          <a:p>
            <a:pPr marL="0" indent="0">
              <a:buNone/>
            </a:pPr>
            <a:r>
              <a:rPr lang="fr" sz="2000" dirty="0"/>
              <a:t>Pour la phase de conception, l'indicateur doit être calculé pour tous les systèmes de ventilation mécanique du bâtiment. La valeur de l'indicateur pour le bâtiment est ensuite calculée comme une moyenne pondérée des valeurs estimées ou mesurées correspondantes.</a:t>
            </a:r>
            <a:endParaRPr lang="en-US" sz="2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3520"/>
            <a:ext cx="2133600" cy="284480"/>
          </a:xfrm>
        </p:spPr>
        <p:txBody>
          <a:bodyPr/>
          <a:lstStyle/>
          <a:p>
            <a:fld id="{243FB592-B9A9-49AA-A86F-4031F7B97808}" type="slidenum">
              <a:rPr lang="en-US" smtClean="0"/>
              <a:t>6</a:t>
            </a:fld>
            <a:endParaRPr lang="en-US"/>
          </a:p>
        </p:txBody>
      </p:sp>
      <p:sp>
        <p:nvSpPr>
          <p:cNvPr id="6" name="Titolo 1">
            <a:extLst>
              <a:ext uri="{FF2B5EF4-FFF2-40B4-BE49-F238E27FC236}">
                <a16:creationId xmlns:a16="http://schemas.microsoft.com/office/drawing/2014/main" id="{16A089E5-01BB-4338-9765-31AF63FC0C37}"/>
              </a:ext>
            </a:extLst>
          </p:cNvPr>
          <p:cNvSpPr txBox="1">
            <a:spLocks/>
          </p:cNvSpPr>
          <p:nvPr/>
        </p:nvSpPr>
        <p:spPr>
          <a:xfrm>
            <a:off x="0" y="0"/>
            <a:ext cx="9144000" cy="7096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fr" sz="2800" dirty="0">
                <a:solidFill>
                  <a:schemeClr val="tx1"/>
                </a:solidFill>
              </a:rPr>
              <a:t>D1.7 – VENTILATION MECANIQUE</a:t>
            </a:r>
            <a:endParaRPr lang="en-GB" sz="2800" dirty="0">
              <a:solidFill>
                <a:schemeClr val="tx1"/>
              </a:solidFill>
            </a:endParaRPr>
          </a:p>
        </p:txBody>
      </p:sp>
      <p:grpSp>
        <p:nvGrpSpPr>
          <p:cNvPr id="2" name="Groupe 1">
            <a:extLst>
              <a:ext uri="{FF2B5EF4-FFF2-40B4-BE49-F238E27FC236}">
                <a16:creationId xmlns:a16="http://schemas.microsoft.com/office/drawing/2014/main" id="{2276FF99-41E5-45B4-3F33-7C7A04FE1F4E}"/>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A10E5DAE-6672-88FC-FE72-81913D4D2B52}"/>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E323DC7B-AF87-361B-9DC7-4756BCC67B9B}"/>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E1890910-CE66-3249-A3E5-2A8306F4970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613400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048512"/>
            <a:ext cx="5965308" cy="4754880"/>
          </a:xfrm>
        </p:spPr>
        <p:txBody>
          <a:bodyPr>
            <a:normAutofit/>
          </a:bodyPr>
          <a:lstStyle/>
          <a:p>
            <a:pPr marL="0" indent="0">
              <a:buNone/>
            </a:pPr>
            <a:r>
              <a:rPr lang="fr" sz="2400" b="1" u="sng" dirty="0">
                <a:latin typeface="Calibri" panose="020F0502020204030204" pitchFamily="34" charset="0"/>
                <a:cs typeface="Calibri" panose="020F0502020204030204" pitchFamily="34" charset="0"/>
              </a:rPr>
              <a:t>MÉTHODE D'ÉVALUATION – PHASE DE CONCEPTION</a:t>
            </a:r>
            <a:endParaRPr lang="it-IT" sz="2400" dirty="0"/>
          </a:p>
          <a:p>
            <a:pPr marL="0" indent="0">
              <a:buNone/>
            </a:pPr>
            <a:endParaRPr lang="en-GB" sz="2400" dirty="0"/>
          </a:p>
          <a:p>
            <a:pPr marL="0" indent="0">
              <a:buNone/>
            </a:pPr>
            <a:r>
              <a:rPr lang="fr" sz="2400" dirty="0"/>
              <a:t>Une simulation de conception de la stratégie de ventilation du bâtiment conformément à la norme EN 16798-7 doit être utilisée pour calculer le taux de ventilation.</a:t>
            </a:r>
            <a:endParaRPr lang="en-GB"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3360"/>
            <a:ext cx="2133600" cy="294640"/>
          </a:xfrm>
        </p:spPr>
        <p:txBody>
          <a:bodyPr/>
          <a:lstStyle/>
          <a:p>
            <a:fld id="{243FB592-B9A9-49AA-A86F-4031F7B97808}" type="slidenum">
              <a:rPr lang="en-US" smtClean="0"/>
              <a:t>7</a:t>
            </a:fld>
            <a:endParaRPr lang="en-US"/>
          </a:p>
        </p:txBody>
      </p:sp>
      <p:sp>
        <p:nvSpPr>
          <p:cNvPr id="6" name="Titolo 1">
            <a:extLst>
              <a:ext uri="{FF2B5EF4-FFF2-40B4-BE49-F238E27FC236}">
                <a16:creationId xmlns:a16="http://schemas.microsoft.com/office/drawing/2014/main" id="{16A089E5-01BB-4338-9765-31AF63FC0C37}"/>
              </a:ext>
            </a:extLst>
          </p:cNvPr>
          <p:cNvSpPr txBox="1">
            <a:spLocks/>
          </p:cNvSpPr>
          <p:nvPr/>
        </p:nvSpPr>
        <p:spPr>
          <a:xfrm>
            <a:off x="0" y="0"/>
            <a:ext cx="9144000" cy="7096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fr" sz="2800" dirty="0">
                <a:solidFill>
                  <a:schemeClr val="tx1"/>
                </a:solidFill>
              </a:rPr>
              <a:t>D1.7 – VENTILATION MECANIQUE</a:t>
            </a:r>
            <a:endParaRPr lang="en-GB" sz="2800" dirty="0">
              <a:solidFill>
                <a:schemeClr val="tx1"/>
              </a:solidFill>
            </a:endParaRPr>
          </a:p>
        </p:txBody>
      </p:sp>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1299" y="1865002"/>
            <a:ext cx="1931995" cy="15609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5D74AE09-37C3-AB1A-7498-669AA5D79805}"/>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2AC876AF-3DEE-D3B9-A9E7-34FA47289CDB}"/>
                </a:ext>
              </a:extLst>
            </p:cNvPr>
            <p:cNvPicPr>
              <a:picLocks noChangeAspect="1"/>
            </p:cNvPicPr>
            <p:nvPr/>
          </p:nvPicPr>
          <p:blipFill>
            <a:blip r:embed="rId3"/>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AA392F35-FF73-60CF-AEA3-01C0DD9F642B}"/>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608D7B30-ACCA-C5A9-D196-2AFCEF08BC41}"/>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99266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048511"/>
            <a:ext cx="8418576" cy="4961995"/>
          </a:xfrm>
        </p:spPr>
        <p:txBody>
          <a:bodyPr>
            <a:normAutofit fontScale="92500" lnSpcReduction="10000"/>
          </a:bodyPr>
          <a:lstStyle/>
          <a:p>
            <a:pPr marL="0" indent="0">
              <a:buNone/>
            </a:pPr>
            <a:r>
              <a:rPr lang="fr" sz="2600" b="1" u="sng" dirty="0">
                <a:latin typeface="Calibri" panose="020F0502020204030204" pitchFamily="34" charset="0"/>
                <a:cs typeface="Calibri" panose="020F0502020204030204" pitchFamily="34" charset="0"/>
              </a:rPr>
              <a:t>MÉTHODE D'ÉVALUATION – </a:t>
            </a:r>
            <a:r>
              <a:rPr lang="fr" sz="2400" b="1" u="sng" dirty="0">
                <a:latin typeface="Calibri" panose="020F0502020204030204" pitchFamily="34" charset="0"/>
                <a:cs typeface="Calibri" panose="020F0502020204030204" pitchFamily="34" charset="0"/>
              </a:rPr>
              <a:t>ÉTAPE </a:t>
            </a:r>
            <a:endParaRPr lang="it-IT" sz="2400" dirty="0"/>
          </a:p>
          <a:p>
            <a:pPr marL="0" indent="0">
              <a:buNone/>
            </a:pPr>
            <a:endParaRPr lang="en-GB" sz="2400" dirty="0"/>
          </a:p>
          <a:p>
            <a:pPr marL="0" indent="0" algn="just">
              <a:buNone/>
            </a:pPr>
            <a:r>
              <a:rPr lang="fr" sz="2400" dirty="0"/>
              <a:t>Le taux de ventilation doit être testé dans le cadre du processus de mise en service sur site selon les méthodes décrites dans l'annexe D de la norme EN 12599.</a:t>
            </a:r>
            <a:endParaRPr lang="en-GB" sz="2400" dirty="0"/>
          </a:p>
          <a:p>
            <a:pPr marL="0" indent="0" algn="just">
              <a:buNone/>
            </a:pPr>
            <a:endParaRPr lang="en-GB" sz="1300" dirty="0"/>
          </a:p>
          <a:p>
            <a:pPr marL="0" indent="0" algn="just">
              <a:buNone/>
            </a:pPr>
            <a:r>
              <a:rPr lang="fr" sz="2400" dirty="0"/>
              <a:t>Le taux de ventilation moyen doit être signalé.</a:t>
            </a:r>
            <a:endParaRPr lang="en-GB" sz="2400" dirty="0"/>
          </a:p>
          <a:p>
            <a:pPr marL="0" indent="0" algn="just">
              <a:buNone/>
            </a:pPr>
            <a:endParaRPr lang="en-GB" sz="1300" dirty="0"/>
          </a:p>
          <a:p>
            <a:pPr marL="0" indent="0" algn="just">
              <a:buNone/>
            </a:pPr>
            <a:r>
              <a:rPr lang="fr" sz="2400" dirty="0"/>
              <a:t>Les mesures peuvent être prises à un certain nombre de points dans un système.</a:t>
            </a:r>
            <a:endParaRPr lang="en-GB" sz="2400" dirty="0"/>
          </a:p>
          <a:p>
            <a:pPr marL="0" indent="0" algn="just">
              <a:buNone/>
            </a:pPr>
            <a:endParaRPr lang="en-GB" sz="1200" dirty="0"/>
          </a:p>
          <a:p>
            <a:pPr marL="0" indent="0" algn="just">
              <a:buNone/>
            </a:pPr>
            <a:r>
              <a:rPr lang="fr" sz="2400" dirty="0"/>
              <a:t>Les mesures doivent être effectuées pour les conduits et/ou les bouches d'aération connexes qui alimentent en air les espaces intérieurs identifiés conformément aux indications de la section 2.1.2.2 de la norme de référence .</a:t>
            </a:r>
          </a:p>
          <a:p>
            <a:pPr marL="0" indent="0">
              <a:buNone/>
            </a:pPr>
            <a:endParaRPr lang="en-GB"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3520"/>
            <a:ext cx="2133600" cy="284480"/>
          </a:xfrm>
        </p:spPr>
        <p:txBody>
          <a:bodyPr/>
          <a:lstStyle/>
          <a:p>
            <a:fld id="{243FB592-B9A9-49AA-A86F-4031F7B97808}" type="slidenum">
              <a:rPr lang="en-US" smtClean="0"/>
              <a:t>8</a:t>
            </a:fld>
            <a:endParaRPr lang="en-US"/>
          </a:p>
        </p:txBody>
      </p:sp>
      <p:sp>
        <p:nvSpPr>
          <p:cNvPr id="6" name="Titolo 1">
            <a:extLst>
              <a:ext uri="{FF2B5EF4-FFF2-40B4-BE49-F238E27FC236}">
                <a16:creationId xmlns:a16="http://schemas.microsoft.com/office/drawing/2014/main" id="{16A089E5-01BB-4338-9765-31AF63FC0C37}"/>
              </a:ext>
            </a:extLst>
          </p:cNvPr>
          <p:cNvSpPr txBox="1">
            <a:spLocks/>
          </p:cNvSpPr>
          <p:nvPr/>
        </p:nvSpPr>
        <p:spPr>
          <a:xfrm>
            <a:off x="0" y="0"/>
            <a:ext cx="9144000" cy="7096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fr" sz="2800" dirty="0">
                <a:solidFill>
                  <a:schemeClr val="tx1"/>
                </a:solidFill>
              </a:rPr>
              <a:t>D1.7 – VENTILATION MECANIQUE</a:t>
            </a:r>
            <a:endParaRPr lang="en-GB" sz="2800" dirty="0">
              <a:solidFill>
                <a:schemeClr val="tx1"/>
              </a:solidFill>
            </a:endParaRPr>
          </a:p>
        </p:txBody>
      </p:sp>
      <p:grpSp>
        <p:nvGrpSpPr>
          <p:cNvPr id="2" name="Groupe 1">
            <a:extLst>
              <a:ext uri="{FF2B5EF4-FFF2-40B4-BE49-F238E27FC236}">
                <a16:creationId xmlns:a16="http://schemas.microsoft.com/office/drawing/2014/main" id="{59F5EE94-BFD0-341E-3B04-C7A6EADDD9AF}"/>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5A903E73-AF23-5962-12A2-DB9B98771A8E}"/>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789A20E1-DACF-CE98-9484-68CA3465E38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A182E8EE-071D-57F1-6576-42646FB345A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940735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048511"/>
            <a:ext cx="8418576" cy="4961995"/>
          </a:xfrm>
        </p:spPr>
        <p:txBody>
          <a:bodyPr>
            <a:normAutofit/>
          </a:bodyPr>
          <a:lstStyle/>
          <a:p>
            <a:pPr marL="0" indent="0">
              <a:buNone/>
            </a:pPr>
            <a:r>
              <a:rPr lang="fr" sz="2000" b="1" u="sng" dirty="0">
                <a:latin typeface="Calibri" panose="020F0502020204030204" pitchFamily="34" charset="0"/>
                <a:cs typeface="Calibri" panose="020F0502020204030204" pitchFamily="34" charset="0"/>
              </a:rPr>
              <a:t>MÉTHODE D'ÉVALUATION – ÉTAPE </a:t>
            </a:r>
            <a:endParaRPr lang="it-IT" sz="2000" dirty="0"/>
          </a:p>
          <a:p>
            <a:pPr marL="0" indent="0" algn="just">
              <a:buNone/>
            </a:pPr>
            <a:r>
              <a:rPr lang="fr" sz="2000" b="1" dirty="0">
                <a:solidFill>
                  <a:schemeClr val="tx1">
                    <a:lumMod val="50000"/>
                    <a:lumOff val="50000"/>
                  </a:schemeClr>
                </a:solidFill>
              </a:rPr>
              <a:t>Les étapes de calcul sont les suivantes </a:t>
            </a:r>
            <a:r>
              <a:rPr lang="fr" sz="1600" b="1" dirty="0">
                <a:solidFill>
                  <a:schemeClr val="tx1">
                    <a:lumMod val="50000"/>
                    <a:lumOff val="50000"/>
                  </a:schemeClr>
                </a:solidFill>
              </a:rPr>
              <a:t>:</a:t>
            </a:r>
          </a:p>
          <a:p>
            <a:pPr marL="0" indent="0" algn="just">
              <a:buNone/>
            </a:pPr>
            <a:endParaRPr lang="en-US" sz="800" dirty="0"/>
          </a:p>
          <a:p>
            <a:pPr marL="446088" lvl="0" indent="-446088">
              <a:buFont typeface="+mj-lt"/>
              <a:buAutoNum type="arabicPeriod"/>
            </a:pPr>
            <a:r>
              <a:rPr lang="fr" sz="2000" dirty="0"/>
              <a:t>Calculer le </a:t>
            </a:r>
            <a:r>
              <a:rPr lang="fr" sz="2000" b="1" dirty="0"/>
              <a:t>taux de ventilation mécanique </a:t>
            </a:r>
            <a:r>
              <a:rPr lang="fr" sz="2000" dirty="0"/>
              <a:t>dans chaque espace caractéristique sélectionné, [l</a:t>
            </a:r>
            <a:r>
              <a:rPr lang="fr" sz="2000" baseline="30000" dirty="0"/>
              <a:t> </a:t>
            </a:r>
            <a:r>
              <a:rPr lang="fr" sz="2000" dirty="0"/>
              <a:t>/s]</a:t>
            </a:r>
            <a:endParaRPr lang="en-GB" sz="2000" dirty="0"/>
          </a:p>
          <a:p>
            <a:pPr marL="446088" lvl="0" indent="-446088">
              <a:buFont typeface="+mj-lt"/>
              <a:buAutoNum type="arabicPeriod"/>
            </a:pPr>
            <a:r>
              <a:rPr lang="fr" sz="2000" dirty="0"/>
              <a:t>Calculer la </a:t>
            </a:r>
            <a:r>
              <a:rPr lang="fr" sz="2000" b="1" dirty="0"/>
              <a:t>surface au sol intérieure </a:t>
            </a:r>
            <a:r>
              <a:rPr lang="fr" sz="2000" dirty="0"/>
              <a:t>de chaque espace caractéristique, </a:t>
            </a:r>
            <a:r>
              <a:rPr lang="fr" sz="2000" dirty="0" smtClean="0"/>
              <a:t>[m</a:t>
            </a:r>
            <a:r>
              <a:rPr lang="fr" sz="2000" baseline="30000" dirty="0" smtClean="0"/>
              <a:t>2 </a:t>
            </a:r>
            <a:r>
              <a:rPr lang="fr" sz="2000" dirty="0"/>
              <a:t>]</a:t>
            </a:r>
          </a:p>
          <a:p>
            <a:pPr marL="446088" indent="-446088">
              <a:buFont typeface="+mj-lt"/>
              <a:buAutoNum type="arabicPeriod"/>
            </a:pPr>
            <a:r>
              <a:rPr lang="fr" sz="2000" dirty="0"/>
              <a:t>Calculer le </a:t>
            </a:r>
            <a:r>
              <a:rPr lang="fr" sz="2000" b="1" dirty="0"/>
              <a:t>taux de ventilation mécanique par surface de plancher intérieure </a:t>
            </a:r>
            <a:r>
              <a:rPr lang="fr" sz="2000" dirty="0"/>
              <a:t>dans chaque espace caractéristique sélectionné, [l</a:t>
            </a:r>
            <a:r>
              <a:rPr lang="fr" sz="2000" baseline="30000" dirty="0"/>
              <a:t> </a:t>
            </a:r>
            <a:r>
              <a:rPr lang="fr" sz="2000" dirty="0"/>
              <a:t>/ s/m </a:t>
            </a:r>
            <a:r>
              <a:rPr lang="fr" sz="2000" baseline="30000" dirty="0"/>
              <a:t>2 </a:t>
            </a:r>
            <a:r>
              <a:rPr lang="fr" sz="2000" dirty="0"/>
              <a:t>]</a:t>
            </a:r>
            <a:endParaRPr lang="en-GB" sz="2000" dirty="0"/>
          </a:p>
          <a:p>
            <a:pPr marL="446088" lvl="0" indent="-446088">
              <a:buFont typeface="+mj-lt"/>
              <a:buAutoNum type="arabicPeriod"/>
            </a:pPr>
            <a:r>
              <a:rPr lang="fr" sz="2000" dirty="0"/>
              <a:t>Calculer la </a:t>
            </a:r>
            <a:r>
              <a:rPr lang="fr" sz="2000" b="1" dirty="0"/>
              <a:t>surface au sol intérieure totale</a:t>
            </a:r>
            <a:r>
              <a:rPr lang="fr" sz="2000" b="1" dirty="0">
                <a:solidFill>
                  <a:srgbClr val="FF0000"/>
                </a:solidFill>
              </a:rPr>
              <a:t> </a:t>
            </a:r>
            <a:r>
              <a:rPr lang="fr" sz="2000" dirty="0"/>
              <a:t>de tous les espaces caractéristiques sélectionnés, [m </a:t>
            </a:r>
            <a:r>
              <a:rPr lang="fr" sz="2000" baseline="30000" dirty="0"/>
              <a:t>2 </a:t>
            </a:r>
            <a:r>
              <a:rPr lang="fr" sz="2000" dirty="0"/>
              <a:t>]</a:t>
            </a:r>
            <a:endParaRPr lang="en-GB" sz="2000" dirty="0"/>
          </a:p>
          <a:p>
            <a:pPr marL="446088" indent="-446088">
              <a:buFont typeface="+mj-lt"/>
              <a:buAutoNum type="arabicPeriod"/>
            </a:pPr>
            <a:r>
              <a:rPr lang="fr" sz="2000" dirty="0"/>
              <a:t>Additionner les produits du </a:t>
            </a:r>
            <a:r>
              <a:rPr lang="fr" sz="2000" b="1" dirty="0"/>
              <a:t>taux de ventilation mécanique </a:t>
            </a:r>
            <a:r>
              <a:rPr lang="fr" sz="2000" dirty="0"/>
              <a:t>dans chaque espace caractéristique </a:t>
            </a:r>
            <a:r>
              <a:rPr lang="fr" sz="2000" b="1" dirty="0"/>
              <a:t>multiplié par la surface au sol correspondante</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3520"/>
            <a:ext cx="2133600" cy="284480"/>
          </a:xfrm>
        </p:spPr>
        <p:txBody>
          <a:bodyPr/>
          <a:lstStyle/>
          <a:p>
            <a:fld id="{243FB592-B9A9-49AA-A86F-4031F7B97808}" type="slidenum">
              <a:rPr lang="en-US" smtClean="0"/>
              <a:t>9</a:t>
            </a:fld>
            <a:endParaRPr lang="en-US"/>
          </a:p>
        </p:txBody>
      </p:sp>
      <p:sp>
        <p:nvSpPr>
          <p:cNvPr id="6" name="Titolo 1">
            <a:extLst>
              <a:ext uri="{FF2B5EF4-FFF2-40B4-BE49-F238E27FC236}">
                <a16:creationId xmlns:a16="http://schemas.microsoft.com/office/drawing/2014/main" id="{16A089E5-01BB-4338-9765-31AF63FC0C37}"/>
              </a:ext>
            </a:extLst>
          </p:cNvPr>
          <p:cNvSpPr txBox="1">
            <a:spLocks/>
          </p:cNvSpPr>
          <p:nvPr/>
        </p:nvSpPr>
        <p:spPr>
          <a:xfrm>
            <a:off x="0" y="0"/>
            <a:ext cx="9144000" cy="70961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fr" sz="2800" dirty="0">
                <a:solidFill>
                  <a:schemeClr val="tx1"/>
                </a:solidFill>
              </a:rPr>
              <a:t>D1.7 – VENTILATION MECANIQUE</a:t>
            </a:r>
            <a:endParaRPr lang="en-GB" sz="2800" dirty="0">
              <a:solidFill>
                <a:schemeClr val="tx1"/>
              </a:solidFill>
            </a:endParaRPr>
          </a:p>
        </p:txBody>
      </p:sp>
      <p:grpSp>
        <p:nvGrpSpPr>
          <p:cNvPr id="2" name="Groupe 1">
            <a:extLst>
              <a:ext uri="{FF2B5EF4-FFF2-40B4-BE49-F238E27FC236}">
                <a16:creationId xmlns:a16="http://schemas.microsoft.com/office/drawing/2014/main" id="{EFECF27F-EDC1-901B-254D-A6E4F0389335}"/>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B7734AD9-1D3D-824F-D8A0-C836AC5BC9CD}"/>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E4F1BACB-4A54-793F-5053-CFCBED2C476B}"/>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ECDFFF79-AE67-8BA0-2DC4-38E580BF0D37}"/>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538191390"/>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56200C-DE9D-4205-9A36-57E331FDB1C6}">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customXml/itemProps2.xml><?xml version="1.0" encoding="utf-8"?>
<ds:datastoreItem xmlns:ds="http://schemas.openxmlformats.org/officeDocument/2006/customXml" ds:itemID="{0A6C017B-2DA3-44C8-B550-3231AFAA6B6A}">
  <ds:schemaRefs>
    <ds:schemaRef ds:uri="http://schemas.microsoft.com/sharepoint/v3/contenttype/forms"/>
  </ds:schemaRefs>
</ds:datastoreItem>
</file>

<file path=customXml/itemProps3.xml><?xml version="1.0" encoding="utf-8"?>
<ds:datastoreItem xmlns:ds="http://schemas.openxmlformats.org/officeDocument/2006/customXml" ds:itemID="{2924A9EE-930B-4CA2-8FAF-E12A3FEAE6DC}"/>
</file>

<file path=docProps/app.xml><?xml version="1.0" encoding="utf-8"?>
<Properties xmlns="http://schemas.openxmlformats.org/officeDocument/2006/extended-properties" xmlns:vt="http://schemas.openxmlformats.org/officeDocument/2006/docPropsVTypes">
  <TotalTime>19052</TotalTime>
  <Words>1354</Words>
  <Application>Microsoft Office PowerPoint</Application>
  <PresentationFormat>Affichage à l'écran (4:3)</PresentationFormat>
  <Paragraphs>204</Paragraphs>
  <Slides>17</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17</vt:i4>
      </vt:variant>
    </vt:vector>
  </HeadingPairs>
  <TitlesOfParts>
    <vt:vector size="24" baseType="lpstr">
      <vt:lpstr>Arial</vt:lpstr>
      <vt:lpstr>Arial Narrow</vt:lpstr>
      <vt:lpstr>Calibri</vt:lpstr>
      <vt:lpstr>Cambria Math</vt:lpstr>
      <vt:lpstr>Times New Roman</vt:lpstr>
      <vt:lpstr>Wingdings</vt:lpstr>
      <vt:lpstr>Larissa</vt:lpstr>
      <vt:lpstr>Présentation PowerPoint</vt:lpstr>
      <vt:lpstr>D1.7 – VENTILATION MECANIQUE</vt:lpstr>
      <vt:lpstr>D1.7 – VENTILATION MECANIQUE</vt:lpstr>
      <vt:lpstr>D1.7 – VENTILATION MECANIQUE</vt:lpstr>
      <vt:lpstr>D1.7 – VENTILATION MECANIQUE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D1.7 – VENTILATION MECANIQUE</vt:lpstr>
      <vt:lpstr>D1.7 – VENTILATION MECANIQUE</vt:lpstr>
      <vt:lpstr>Présentation PowerPoint</vt:lpstr>
      <vt:lpstr>Présentation PowerPoint</vt:lpstr>
      <vt:lpstr>D1.7 – VENTILATION MECANIQUE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URBASMART</cp:lastModifiedBy>
  <cp:revision>326</cp:revision>
  <dcterms:created xsi:type="dcterms:W3CDTF">2017-01-09T10:20:00Z</dcterms:created>
  <dcterms:modified xsi:type="dcterms:W3CDTF">2023-07-24T21:58:10Z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